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
  </p:notesMasterIdLst>
  <p:handoutMasterIdLst>
    <p:handoutMasterId r:id="rId18"/>
  </p:handoutMasterIdLst>
  <p:sldIdLst>
    <p:sldId id="283" r:id="rId2"/>
    <p:sldId id="258" r:id="rId3"/>
    <p:sldId id="259" r:id="rId4"/>
    <p:sldId id="263" r:id="rId5"/>
    <p:sldId id="264" r:id="rId6"/>
    <p:sldId id="265" r:id="rId7"/>
    <p:sldId id="268" r:id="rId8"/>
    <p:sldId id="273" r:id="rId9"/>
    <p:sldId id="275" r:id="rId10"/>
    <p:sldId id="277" r:id="rId11"/>
    <p:sldId id="279" r:id="rId12"/>
    <p:sldId id="269" r:id="rId13"/>
    <p:sldId id="270" r:id="rId14"/>
    <p:sldId id="271" r:id="rId15"/>
    <p:sldId id="280" r:id="rId16"/>
  </p:sldIdLst>
  <p:sldSz cx="9144000" cy="6858000" type="screen4x3"/>
  <p:notesSz cx="7099300" cy="1022985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33"/>
    <a:srgbClr val="007A87"/>
    <a:srgbClr val="004966"/>
    <a:srgbClr val="FF3300"/>
    <a:srgbClr val="3399FF"/>
    <a:srgbClr val="C0D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257" autoAdjust="0"/>
  </p:normalViewPr>
  <p:slideViewPr>
    <p:cSldViewPr>
      <p:cViewPr varScale="1">
        <p:scale>
          <a:sx n="86" d="100"/>
          <a:sy n="86" d="100"/>
        </p:scale>
        <p:origin x="-1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916B0C33-40A0-41B1-8482-CBFF31F34374}" type="slidenum">
              <a:rPr lang="en-US"/>
              <a:pPr/>
              <a:t>‹#›</a:t>
            </a:fld>
            <a:endParaRPr lang="en-US"/>
          </a:p>
        </p:txBody>
      </p:sp>
    </p:spTree>
    <p:extLst>
      <p:ext uri="{BB962C8B-B14F-4D97-AF65-F5344CB8AC3E}">
        <p14:creationId xmlns:p14="http://schemas.microsoft.com/office/powerpoint/2010/main" val="3011831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990600" y="766763"/>
            <a:ext cx="5118100" cy="38369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F8554A2C-C906-4227-9147-602E0699CDA9}" type="slidenum">
              <a:rPr lang="en-US"/>
              <a:pPr/>
              <a:t>‹#›</a:t>
            </a:fld>
            <a:endParaRPr lang="en-US"/>
          </a:p>
        </p:txBody>
      </p:sp>
    </p:spTree>
    <p:extLst>
      <p:ext uri="{BB962C8B-B14F-4D97-AF65-F5344CB8AC3E}">
        <p14:creationId xmlns:p14="http://schemas.microsoft.com/office/powerpoint/2010/main" val="30945205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554A2C-C906-4227-9147-602E0699CDA9}" type="slidenum">
              <a:rPr lang="en-US" smtClean="0"/>
              <a:pPr/>
              <a:t>2</a:t>
            </a:fld>
            <a:endParaRPr lang="en-US"/>
          </a:p>
        </p:txBody>
      </p:sp>
    </p:spTree>
    <p:extLst>
      <p:ext uri="{BB962C8B-B14F-4D97-AF65-F5344CB8AC3E}">
        <p14:creationId xmlns:p14="http://schemas.microsoft.com/office/powerpoint/2010/main" val="283318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4925" cy="3836987"/>
          </a:xfrm>
        </p:spPr>
      </p:sp>
      <p:sp>
        <p:nvSpPr>
          <p:cNvPr id="3" name="Notes Placeholder 2"/>
          <p:cNvSpPr>
            <a:spLocks noGrp="1"/>
          </p:cNvSpPr>
          <p:nvPr>
            <p:ph type="body" idx="1"/>
          </p:nvPr>
        </p:nvSpPr>
        <p:spPr/>
        <p:txBody>
          <a:bodyPr>
            <a:normAutofit/>
          </a:bodyPr>
          <a:lstStyle/>
          <a:p>
            <a:r>
              <a:rPr lang="da-DK" dirty="0" err="1" smtClean="0"/>
              <a:t>Ctrl</a:t>
            </a:r>
            <a:r>
              <a:rPr lang="da-DK" dirty="0" smtClean="0"/>
              <a:t>: stops the </a:t>
            </a:r>
            <a:r>
              <a:rPr lang="da-DK" dirty="0" err="1" smtClean="0"/>
              <a:t>profile</a:t>
            </a:r>
            <a:endParaRPr lang="da-DK" dirty="0" smtClean="0"/>
          </a:p>
          <a:p>
            <a:r>
              <a:rPr lang="da-DK" dirty="0" err="1" smtClean="0"/>
              <a:t>Shift</a:t>
            </a:r>
            <a:r>
              <a:rPr lang="da-DK" dirty="0" smtClean="0"/>
              <a:t>: </a:t>
            </a:r>
            <a:r>
              <a:rPr lang="da-DK" dirty="0" err="1" smtClean="0"/>
              <a:t>unselects</a:t>
            </a:r>
            <a:r>
              <a:rPr lang="da-DK" baseline="0" dirty="0" smtClean="0"/>
              <a:t> a </a:t>
            </a:r>
            <a:r>
              <a:rPr lang="da-DK" baseline="0" dirty="0" err="1" smtClean="0"/>
              <a:t>branch</a:t>
            </a:r>
            <a:endParaRPr lang="en-US" dirty="0"/>
          </a:p>
        </p:txBody>
      </p:sp>
      <p:sp>
        <p:nvSpPr>
          <p:cNvPr id="4" name="Slide Number Placeholder 3"/>
          <p:cNvSpPr>
            <a:spLocks noGrp="1"/>
          </p:cNvSpPr>
          <p:nvPr>
            <p:ph type="sldNum" sz="quarter" idx="10"/>
          </p:nvPr>
        </p:nvSpPr>
        <p:spPr/>
        <p:txBody>
          <a:bodyPr/>
          <a:lstStyle/>
          <a:p>
            <a:fld id="{F8554A2C-C906-4227-9147-602E0699CDA9}"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err="1" smtClean="0"/>
              <a:t>Results</a:t>
            </a:r>
            <a:r>
              <a:rPr lang="da-DK" dirty="0" smtClean="0"/>
              <a:t> Viewing</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10005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3131840" y="2004344"/>
            <a:ext cx="5797301" cy="4665016"/>
          </a:xfrm>
          <a:prstGeom prst="rect">
            <a:avLst/>
          </a:prstGeom>
          <a:noFill/>
          <a:ln w="9525">
            <a:noFill/>
            <a:miter lim="800000"/>
            <a:headEnd/>
            <a:tailEnd/>
          </a:ln>
          <a:effectLst/>
        </p:spPr>
      </p:pic>
      <p:sp>
        <p:nvSpPr>
          <p:cNvPr id="82951" name="Rectangle 7"/>
          <p:cNvSpPr>
            <a:spLocks noGrp="1" noChangeArrowheads="1"/>
          </p:cNvSpPr>
          <p:nvPr>
            <p:ph type="title"/>
          </p:nvPr>
        </p:nvSpPr>
        <p:spPr>
          <a:noFill/>
          <a:ln/>
        </p:spPr>
        <p:txBody>
          <a:bodyPr/>
          <a:lstStyle/>
          <a:p>
            <a:r>
              <a:rPr lang="da-DK">
                <a:solidFill>
                  <a:srgbClr val="FFFFFF"/>
                </a:solidFill>
              </a:rPr>
              <a:t>MIKE VIEW</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Longitudinal Profile Options (User Defined Indicators</a:t>
            </a:r>
            <a:r>
              <a:rPr lang="en-US" dirty="0" smtClean="0">
                <a:solidFill>
                  <a:srgbClr val="FFFFFF"/>
                </a:solidFill>
              </a:rPr>
              <a:t>)</a:t>
            </a:r>
          </a:p>
          <a:p>
            <a:pPr marL="0" indent="0">
              <a:buNone/>
            </a:pPr>
            <a:r>
              <a:rPr lang="en-GB" sz="1800" b="1" dirty="0">
                <a:solidFill>
                  <a:srgbClr val="FFFFFF"/>
                </a:solidFill>
              </a:rPr>
              <a:t>How?</a:t>
            </a:r>
            <a:r>
              <a:rPr lang="en-GB" sz="1800" dirty="0">
                <a:solidFill>
                  <a:srgbClr val="FFFFFF"/>
                </a:solidFill>
              </a:rPr>
              <a:t> Longitudinal </a:t>
            </a:r>
            <a:r>
              <a:rPr lang="en-GB" sz="1800" dirty="0" smtClean="0">
                <a:solidFill>
                  <a:srgbClr val="FFFFFF"/>
                </a:solidFill>
              </a:rPr>
              <a:t>Profile -&gt; </a:t>
            </a:r>
            <a:r>
              <a:rPr lang="en-GB" sz="1800" dirty="0">
                <a:solidFill>
                  <a:srgbClr val="FFFFFF"/>
                </a:solidFill>
              </a:rPr>
              <a:t>Right Click (Options</a:t>
            </a:r>
            <a:r>
              <a:rPr lang="en-GB" sz="1800" dirty="0" smtClean="0">
                <a:solidFill>
                  <a:srgbClr val="FFFFFF"/>
                </a:solidFill>
              </a:rPr>
              <a:t>)</a:t>
            </a:r>
          </a:p>
          <a:p>
            <a:pPr marL="0" indent="0">
              <a:buNone/>
            </a:pPr>
            <a:endParaRPr lang="en-GB" sz="1800" dirty="0">
              <a:solidFill>
                <a:srgbClr val="FFFFFF"/>
              </a:solidFill>
            </a:endParaRPr>
          </a:p>
          <a:p>
            <a:pPr marL="0" indent="0">
              <a:buNone/>
            </a:pPr>
            <a:r>
              <a:rPr lang="en-GB" sz="1800" dirty="0" smtClean="0">
                <a:solidFill>
                  <a:srgbClr val="FFFFFF"/>
                </a:solidFill>
              </a:rPr>
              <a:t>User defined indicators </a:t>
            </a:r>
            <a:br>
              <a:rPr lang="en-GB" sz="1800" dirty="0" smtClean="0">
                <a:solidFill>
                  <a:srgbClr val="FFFFFF"/>
                </a:solidFill>
              </a:rPr>
            </a:br>
            <a:r>
              <a:rPr lang="en-GB" sz="1800" dirty="0" smtClean="0">
                <a:solidFill>
                  <a:srgbClr val="FFFFFF"/>
                </a:solidFill>
              </a:rPr>
              <a:t>can be used to display </a:t>
            </a:r>
            <a:br>
              <a:rPr lang="en-GB" sz="1800" dirty="0" smtClean="0">
                <a:solidFill>
                  <a:srgbClr val="FFFFFF"/>
                </a:solidFill>
              </a:rPr>
            </a:br>
            <a:r>
              <a:rPr lang="en-GB" sz="1800" dirty="0" smtClean="0">
                <a:solidFill>
                  <a:srgbClr val="FFFFFF"/>
                </a:solidFill>
              </a:rPr>
              <a:t>calibration marks for </a:t>
            </a:r>
            <a:br>
              <a:rPr lang="en-GB" sz="1800" dirty="0" smtClean="0">
                <a:solidFill>
                  <a:srgbClr val="FFFFFF"/>
                </a:solidFill>
              </a:rPr>
            </a:br>
            <a:r>
              <a:rPr lang="en-GB" sz="1800" dirty="0" smtClean="0">
                <a:solidFill>
                  <a:srgbClr val="FFFFFF"/>
                </a:solidFill>
              </a:rPr>
              <a:t>example or to add </a:t>
            </a:r>
            <a:br>
              <a:rPr lang="en-GB" sz="1800" dirty="0" smtClean="0">
                <a:solidFill>
                  <a:srgbClr val="FFFFFF"/>
                </a:solidFill>
              </a:rPr>
            </a:br>
            <a:r>
              <a:rPr lang="en-GB" sz="1800" dirty="0" smtClean="0">
                <a:solidFill>
                  <a:srgbClr val="FFFFFF"/>
                </a:solidFill>
              </a:rPr>
              <a:t>annotations to the plot </a:t>
            </a:r>
            <a:br>
              <a:rPr lang="en-GB" sz="1800" dirty="0" smtClean="0">
                <a:solidFill>
                  <a:srgbClr val="FFFFFF"/>
                </a:solidFill>
              </a:rPr>
            </a:br>
            <a:r>
              <a:rPr lang="en-GB" sz="1800" dirty="0" smtClean="0">
                <a:solidFill>
                  <a:srgbClr val="FFFFFF"/>
                </a:solidFill>
              </a:rPr>
              <a:t>and highlight data.</a:t>
            </a:r>
            <a:endParaRPr lang="en-GB" sz="1800" dirty="0">
              <a:solidFill>
                <a:srgbClr val="FFFFFF"/>
              </a:solidFill>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dirty="0" smtClean="0"/>
              <a:t>© DHI</a:t>
            </a:r>
            <a:endParaRPr lang="en-GB" noProof="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703310"/>
            <a:ext cx="5796136" cy="2966050"/>
          </a:xfrm>
          <a:prstGeom prst="rect">
            <a:avLst/>
          </a:prstGeom>
        </p:spPr>
      </p:pic>
      <p:cxnSp>
        <p:nvCxnSpPr>
          <p:cNvPr id="6" name="Straight Arrow Connector 5"/>
          <p:cNvCxnSpPr/>
          <p:nvPr/>
        </p:nvCxnSpPr>
        <p:spPr>
          <a:xfrm flipH="1">
            <a:off x="6084168" y="2780928"/>
            <a:ext cx="1224136" cy="108012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2555776" y="1916832"/>
            <a:ext cx="6301109" cy="4725446"/>
          </a:xfrm>
          <a:prstGeom prst="rect">
            <a:avLst/>
          </a:prstGeom>
          <a:noFill/>
          <a:ln w="9525">
            <a:noFill/>
            <a:miter lim="800000"/>
            <a:headEnd/>
            <a:tailEnd/>
          </a:ln>
          <a:effectLst/>
        </p:spPr>
      </p:pic>
      <p:sp>
        <p:nvSpPr>
          <p:cNvPr id="84996" name="Text Box 4"/>
          <p:cNvSpPr txBox="1">
            <a:spLocks noChangeArrowheads="1"/>
          </p:cNvSpPr>
          <p:nvPr/>
        </p:nvSpPr>
        <p:spPr bwMode="auto">
          <a:xfrm>
            <a:off x="215900" y="4299818"/>
            <a:ext cx="3492500" cy="641350"/>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Create and Save</a:t>
            </a:r>
          </a:p>
          <a:p>
            <a:r>
              <a:rPr lang="en-GB" sz="1800" dirty="0" smtClean="0">
                <a:solidFill>
                  <a:srgbClr val="FFFFFF"/>
                </a:solidFill>
                <a:latin typeface="Arial"/>
              </a:rPr>
              <a:t>Customised Plots</a:t>
            </a:r>
            <a:endParaRPr lang="en-GB" sz="1800" dirty="0">
              <a:solidFill>
                <a:srgbClr val="FFFFFF"/>
              </a:solidFill>
              <a:latin typeface="Arial"/>
            </a:endParaRPr>
          </a:p>
        </p:txBody>
      </p:sp>
      <p:sp>
        <p:nvSpPr>
          <p:cNvPr id="84998" name="Rectangle 6"/>
          <p:cNvSpPr>
            <a:spLocks noGrp="1" noChangeArrowheads="1"/>
          </p:cNvSpPr>
          <p:nvPr>
            <p:ph type="title"/>
          </p:nvPr>
        </p:nvSpPr>
        <p:spPr>
          <a:noFill/>
          <a:ln/>
        </p:spPr>
        <p:txBody>
          <a:bodyPr/>
          <a:lstStyle/>
          <a:p>
            <a:r>
              <a:rPr lang="da-DK">
                <a:solidFill>
                  <a:srgbClr val="FFFFFF"/>
                </a:solidFill>
              </a:rPr>
              <a:t>MIKE VIEW</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err="1">
                <a:solidFill>
                  <a:srgbClr val="FFFFFF"/>
                </a:solidFill>
              </a:rPr>
              <a:t>Customise</a:t>
            </a:r>
            <a:r>
              <a:rPr lang="en-US" dirty="0">
                <a:solidFill>
                  <a:srgbClr val="FFFFFF"/>
                </a:solidFill>
              </a:rPr>
              <a:t> Longitudinal Profiles</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l="31746" t="6398" r="66077" b="90562"/>
          <a:stretch>
            <a:fillRect/>
          </a:stretch>
        </p:blipFill>
        <p:spPr bwMode="auto">
          <a:xfrm>
            <a:off x="4427859" y="2276872"/>
            <a:ext cx="552450" cy="581025"/>
          </a:xfrm>
          <a:prstGeom prst="rect">
            <a:avLst/>
          </a:prstGeom>
          <a:noFill/>
          <a:ln w="9525">
            <a:noFill/>
            <a:miter lim="800000"/>
            <a:headEnd/>
            <a:tailEnd/>
          </a:ln>
          <a:effectLst/>
        </p:spPr>
      </p:pic>
      <p:pic>
        <p:nvPicPr>
          <p:cNvPr id="74755" name="Picture 3"/>
          <p:cNvPicPr>
            <a:picLocks noChangeAspect="1" noChangeArrowheads="1"/>
          </p:cNvPicPr>
          <p:nvPr/>
        </p:nvPicPr>
        <p:blipFill>
          <a:blip r:embed="rId2"/>
          <a:srcRect l="28055" t="22148" r="20673" b="13289"/>
          <a:stretch>
            <a:fillRect/>
          </a:stretch>
        </p:blipFill>
        <p:spPr bwMode="auto">
          <a:xfrm>
            <a:off x="755972" y="2961084"/>
            <a:ext cx="3422650" cy="3235325"/>
          </a:xfrm>
          <a:prstGeom prst="rect">
            <a:avLst/>
          </a:prstGeom>
          <a:noFill/>
          <a:ln w="9525">
            <a:noFill/>
            <a:miter lim="800000"/>
            <a:headEnd/>
            <a:tailEnd/>
          </a:ln>
          <a:effectLst/>
        </p:spPr>
      </p:pic>
      <p:pic>
        <p:nvPicPr>
          <p:cNvPr id="74756" name="Picture 4"/>
          <p:cNvPicPr>
            <a:picLocks noChangeAspect="1" noChangeArrowheads="1"/>
          </p:cNvPicPr>
          <p:nvPr/>
        </p:nvPicPr>
        <p:blipFill>
          <a:blip r:embed="rId3"/>
          <a:srcRect l="5168" t="22641" r="47620" b="21164"/>
          <a:stretch>
            <a:fillRect/>
          </a:stretch>
        </p:blipFill>
        <p:spPr bwMode="auto">
          <a:xfrm>
            <a:off x="5220022" y="2956322"/>
            <a:ext cx="3600450" cy="3211512"/>
          </a:xfrm>
          <a:prstGeom prst="rect">
            <a:avLst/>
          </a:prstGeom>
          <a:noFill/>
          <a:ln w="9525">
            <a:noFill/>
            <a:miter lim="800000"/>
            <a:headEnd/>
            <a:tailEnd/>
          </a:ln>
          <a:effectLst/>
        </p:spPr>
      </p:pic>
      <p:pic>
        <p:nvPicPr>
          <p:cNvPr id="74757" name="Picture 5"/>
          <p:cNvPicPr>
            <a:picLocks noChangeAspect="1" noChangeArrowheads="1"/>
          </p:cNvPicPr>
          <p:nvPr/>
        </p:nvPicPr>
        <p:blipFill>
          <a:blip r:embed="rId4"/>
          <a:srcRect l="29532" t="6398" r="68291" b="90562"/>
          <a:stretch>
            <a:fillRect/>
          </a:stretch>
        </p:blipFill>
        <p:spPr bwMode="auto">
          <a:xfrm>
            <a:off x="790897" y="2313384"/>
            <a:ext cx="539750" cy="568325"/>
          </a:xfrm>
          <a:prstGeom prst="rect">
            <a:avLst/>
          </a:prstGeom>
          <a:noFill/>
          <a:ln w="9525">
            <a:noFill/>
            <a:miter lim="800000"/>
            <a:headEnd/>
            <a:tailEnd/>
          </a:ln>
          <a:effectLst/>
        </p:spPr>
      </p:pic>
      <p:sp>
        <p:nvSpPr>
          <p:cNvPr id="74761" name="Freeform 9"/>
          <p:cNvSpPr>
            <a:spLocks/>
          </p:cNvSpPr>
          <p:nvPr/>
        </p:nvSpPr>
        <p:spPr bwMode="auto">
          <a:xfrm rot="5400000" flipV="1">
            <a:off x="1322041" y="2605481"/>
            <a:ext cx="1117600" cy="1044575"/>
          </a:xfrm>
          <a:custGeom>
            <a:avLst/>
            <a:gdLst/>
            <a:ahLst/>
            <a:cxnLst>
              <a:cxn ang="0">
                <a:pos x="0" y="0"/>
              </a:cxn>
              <a:cxn ang="0">
                <a:pos x="0" y="295"/>
              </a:cxn>
              <a:cxn ang="0">
                <a:pos x="1111" y="295"/>
              </a:cxn>
            </a:cxnLst>
            <a:rect l="0" t="0" r="r" b="b"/>
            <a:pathLst>
              <a:path w="1111" h="295">
                <a:moveTo>
                  <a:pt x="0" y="0"/>
                </a:moveTo>
                <a:lnTo>
                  <a:pt x="0" y="295"/>
                </a:lnTo>
                <a:lnTo>
                  <a:pt x="1111" y="295"/>
                </a:lnTo>
              </a:path>
            </a:pathLst>
          </a:custGeom>
          <a:noFill/>
          <a:ln w="28575">
            <a:solidFill>
              <a:schemeClr val="accent2"/>
            </a:solidFill>
            <a:round/>
            <a:headEnd type="none" w="med" len="med"/>
            <a:tailEnd type="triangle" w="med" len="med"/>
          </a:ln>
          <a:effectLst/>
        </p:spPr>
        <p:txBody>
          <a:bodyPr/>
          <a:lstStyle/>
          <a:p>
            <a:endParaRPr lang="da-DK"/>
          </a:p>
        </p:txBody>
      </p:sp>
      <p:sp>
        <p:nvSpPr>
          <p:cNvPr id="74762" name="Freeform 10"/>
          <p:cNvSpPr>
            <a:spLocks/>
          </p:cNvSpPr>
          <p:nvPr/>
        </p:nvSpPr>
        <p:spPr bwMode="auto">
          <a:xfrm>
            <a:off x="4715197" y="2853134"/>
            <a:ext cx="1549400" cy="1547813"/>
          </a:xfrm>
          <a:custGeom>
            <a:avLst/>
            <a:gdLst/>
            <a:ahLst/>
            <a:cxnLst>
              <a:cxn ang="0">
                <a:pos x="0" y="0"/>
              </a:cxn>
              <a:cxn ang="0">
                <a:pos x="0" y="295"/>
              </a:cxn>
              <a:cxn ang="0">
                <a:pos x="1111" y="295"/>
              </a:cxn>
            </a:cxnLst>
            <a:rect l="0" t="0" r="r" b="b"/>
            <a:pathLst>
              <a:path w="1111" h="295">
                <a:moveTo>
                  <a:pt x="0" y="0"/>
                </a:moveTo>
                <a:lnTo>
                  <a:pt x="0" y="295"/>
                </a:lnTo>
                <a:lnTo>
                  <a:pt x="1111" y="295"/>
                </a:lnTo>
              </a:path>
            </a:pathLst>
          </a:custGeom>
          <a:noFill/>
          <a:ln w="28575">
            <a:solidFill>
              <a:schemeClr val="accent2"/>
            </a:solidFill>
            <a:round/>
            <a:headEnd type="none" w="med" len="med"/>
            <a:tailEnd type="triangle" w="med" len="med"/>
          </a:ln>
          <a:effectLst/>
        </p:spPr>
        <p:txBody>
          <a:bodyPr/>
          <a:lstStyle/>
          <a:p>
            <a:endParaRPr lang="da-DK"/>
          </a:p>
        </p:txBody>
      </p:sp>
      <p:sp>
        <p:nvSpPr>
          <p:cNvPr id="74763" name="Text Box 11"/>
          <p:cNvSpPr txBox="1">
            <a:spLocks noChangeArrowheads="1"/>
          </p:cNvSpPr>
          <p:nvPr/>
        </p:nvSpPr>
        <p:spPr bwMode="auto">
          <a:xfrm>
            <a:off x="5039046" y="2403872"/>
            <a:ext cx="3493393" cy="338554"/>
          </a:xfrm>
          <a:prstGeom prst="rect">
            <a:avLst/>
          </a:prstGeom>
          <a:noFill/>
          <a:ln w="9525">
            <a:noFill/>
            <a:miter lim="800000"/>
            <a:headEnd/>
            <a:tailEnd/>
          </a:ln>
          <a:effectLst/>
        </p:spPr>
        <p:txBody>
          <a:bodyPr wrap="square">
            <a:spAutoFit/>
          </a:bodyPr>
          <a:lstStyle/>
          <a:p>
            <a:pPr eaLnBrk="0" hangingPunct="0">
              <a:spcBef>
                <a:spcPct val="50000"/>
              </a:spcBef>
              <a:buClr>
                <a:srgbClr val="FFCC00"/>
              </a:buClr>
              <a:buFont typeface="Monotype Sorts" pitchFamily="2" charset="2"/>
              <a:buNone/>
            </a:pPr>
            <a:r>
              <a:rPr lang="en-GB" sz="1600" dirty="0">
                <a:solidFill>
                  <a:srgbClr val="FFFFFF"/>
                </a:solidFill>
                <a:latin typeface="Arial"/>
              </a:rPr>
              <a:t>Draw Corresponding Time Series</a:t>
            </a:r>
          </a:p>
        </p:txBody>
      </p:sp>
      <p:sp>
        <p:nvSpPr>
          <p:cNvPr id="74764" name="Rectangle 12"/>
          <p:cNvSpPr>
            <a:spLocks noGrp="1" noChangeArrowheads="1"/>
          </p:cNvSpPr>
          <p:nvPr>
            <p:ph type="title"/>
          </p:nvPr>
        </p:nvSpPr>
        <p:spPr>
          <a:noFill/>
          <a:ln/>
        </p:spPr>
        <p:txBody>
          <a:bodyPr/>
          <a:lstStyle/>
          <a:p>
            <a:r>
              <a:rPr lang="da-DK">
                <a:solidFill>
                  <a:srgbClr val="FFFFFF"/>
                </a:solidFill>
              </a:rPr>
              <a:t>MIKE VIEW</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Q-H </a:t>
            </a:r>
            <a:r>
              <a:rPr lang="en-US" dirty="0" smtClean="0">
                <a:solidFill>
                  <a:srgbClr val="FFFFFF"/>
                </a:solidFill>
              </a:rPr>
              <a:t>Curve</a:t>
            </a:r>
          </a:p>
          <a:p>
            <a:pPr marL="0" indent="0">
              <a:buNone/>
            </a:pPr>
            <a:r>
              <a:rPr lang="en-GB" sz="1800" b="1" dirty="0" smtClean="0">
                <a:solidFill>
                  <a:srgbClr val="FFFFFF"/>
                </a:solidFill>
              </a:rPr>
              <a:t>How</a:t>
            </a:r>
            <a:r>
              <a:rPr lang="en-GB" sz="1800" b="1" dirty="0">
                <a:solidFill>
                  <a:srgbClr val="FFFFFF"/>
                </a:solidFill>
              </a:rPr>
              <a:t>?</a:t>
            </a:r>
            <a:r>
              <a:rPr lang="en-GB" sz="1800" dirty="0">
                <a:solidFill>
                  <a:srgbClr val="FFFFFF"/>
                </a:solidFill>
              </a:rPr>
              <a:t> MIKE View -&gt; Plot -&gt; Q-H Curve</a:t>
            </a: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3383658" y="2300685"/>
            <a:ext cx="5487987" cy="4116387"/>
          </a:xfrm>
          <a:prstGeom prst="rect">
            <a:avLst/>
          </a:prstGeom>
          <a:noFill/>
          <a:ln w="9525">
            <a:noFill/>
            <a:miter lim="800000"/>
            <a:headEnd/>
            <a:tailEnd/>
          </a:ln>
          <a:effectLst/>
        </p:spPr>
      </p:pic>
      <p:pic>
        <p:nvPicPr>
          <p:cNvPr id="75779" name="Picture 3"/>
          <p:cNvPicPr>
            <a:picLocks noChangeAspect="1" noChangeArrowheads="1"/>
          </p:cNvPicPr>
          <p:nvPr/>
        </p:nvPicPr>
        <p:blipFill>
          <a:blip r:embed="rId3"/>
          <a:srcRect l="33961" t="6398" r="63492" b="90562"/>
          <a:stretch>
            <a:fillRect/>
          </a:stretch>
        </p:blipFill>
        <p:spPr bwMode="auto">
          <a:xfrm>
            <a:off x="1296095" y="2276872"/>
            <a:ext cx="633413" cy="568325"/>
          </a:xfrm>
          <a:prstGeom prst="rect">
            <a:avLst/>
          </a:prstGeom>
          <a:noFill/>
          <a:ln w="9525">
            <a:noFill/>
            <a:miter lim="800000"/>
            <a:headEnd/>
            <a:tailEnd/>
          </a:ln>
          <a:effectLst/>
        </p:spPr>
      </p:pic>
      <p:sp>
        <p:nvSpPr>
          <p:cNvPr id="75783" name="Text Box 7"/>
          <p:cNvSpPr txBox="1">
            <a:spLocks noChangeArrowheads="1"/>
          </p:cNvSpPr>
          <p:nvPr/>
        </p:nvSpPr>
        <p:spPr bwMode="auto">
          <a:xfrm>
            <a:off x="1115120" y="3356372"/>
            <a:ext cx="1620838" cy="584775"/>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600" dirty="0">
                <a:solidFill>
                  <a:srgbClr val="FFFFFF"/>
                </a:solidFill>
                <a:latin typeface="Arial"/>
              </a:rPr>
              <a:t>Select Location</a:t>
            </a:r>
            <a:br>
              <a:rPr lang="en-GB" sz="1600" dirty="0">
                <a:solidFill>
                  <a:srgbClr val="FFFFFF"/>
                </a:solidFill>
                <a:latin typeface="Arial"/>
              </a:rPr>
            </a:br>
            <a:r>
              <a:rPr lang="en-GB" sz="1600" dirty="0">
                <a:solidFill>
                  <a:srgbClr val="FFFFFF"/>
                </a:solidFill>
                <a:latin typeface="Arial"/>
              </a:rPr>
              <a:t>with Mouse</a:t>
            </a:r>
          </a:p>
        </p:txBody>
      </p:sp>
      <p:sp>
        <p:nvSpPr>
          <p:cNvPr id="75784" name="Freeform 8"/>
          <p:cNvSpPr>
            <a:spLocks/>
          </p:cNvSpPr>
          <p:nvPr/>
        </p:nvSpPr>
        <p:spPr bwMode="auto">
          <a:xfrm>
            <a:off x="1583433" y="2853135"/>
            <a:ext cx="2195512" cy="358775"/>
          </a:xfrm>
          <a:custGeom>
            <a:avLst/>
            <a:gdLst/>
            <a:ahLst/>
            <a:cxnLst>
              <a:cxn ang="0">
                <a:pos x="0" y="0"/>
              </a:cxn>
              <a:cxn ang="0">
                <a:pos x="0" y="295"/>
              </a:cxn>
              <a:cxn ang="0">
                <a:pos x="1111" y="295"/>
              </a:cxn>
            </a:cxnLst>
            <a:rect l="0" t="0" r="r" b="b"/>
            <a:pathLst>
              <a:path w="1111" h="295">
                <a:moveTo>
                  <a:pt x="0" y="0"/>
                </a:moveTo>
                <a:lnTo>
                  <a:pt x="0" y="295"/>
                </a:lnTo>
                <a:lnTo>
                  <a:pt x="1111" y="295"/>
                </a:lnTo>
              </a:path>
            </a:pathLst>
          </a:custGeom>
          <a:noFill/>
          <a:ln w="28575">
            <a:solidFill>
              <a:schemeClr val="accent2"/>
            </a:solidFill>
            <a:round/>
            <a:headEnd type="none" w="med" len="med"/>
            <a:tailEnd type="triangle" w="med" len="med"/>
          </a:ln>
          <a:effectLst/>
        </p:spPr>
        <p:txBody>
          <a:bodyPr/>
          <a:lstStyle/>
          <a:p>
            <a:endParaRPr lang="da-DK"/>
          </a:p>
        </p:txBody>
      </p:sp>
      <p:pic>
        <p:nvPicPr>
          <p:cNvPr id="75785" name="Picture 9"/>
          <p:cNvPicPr>
            <a:picLocks noChangeAspect="1" noChangeArrowheads="1"/>
          </p:cNvPicPr>
          <p:nvPr/>
        </p:nvPicPr>
        <p:blipFill>
          <a:blip r:embed="rId4"/>
          <a:srcRect l="38760" t="5907" r="46512" b="90070"/>
          <a:stretch>
            <a:fillRect/>
          </a:stretch>
        </p:blipFill>
        <p:spPr bwMode="auto">
          <a:xfrm>
            <a:off x="6083995" y="4940697"/>
            <a:ext cx="2619375" cy="536575"/>
          </a:xfrm>
          <a:prstGeom prst="rect">
            <a:avLst/>
          </a:prstGeom>
          <a:noFill/>
          <a:ln w="9525">
            <a:noFill/>
            <a:miter lim="800000"/>
            <a:headEnd/>
            <a:tailEnd/>
          </a:ln>
          <a:effectLst/>
        </p:spPr>
      </p:pic>
      <p:sp>
        <p:nvSpPr>
          <p:cNvPr id="75786" name="Text Box 10"/>
          <p:cNvSpPr txBox="1">
            <a:spLocks noChangeArrowheads="1"/>
          </p:cNvSpPr>
          <p:nvPr/>
        </p:nvSpPr>
        <p:spPr bwMode="auto">
          <a:xfrm>
            <a:off x="6731695" y="5480447"/>
            <a:ext cx="2087563" cy="304800"/>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400">
                <a:solidFill>
                  <a:srgbClr val="FFFFFF"/>
                </a:solidFill>
                <a:latin typeface="Arial"/>
              </a:rPr>
              <a:t>Animate Water Level</a:t>
            </a:r>
          </a:p>
        </p:txBody>
      </p:sp>
      <p:sp>
        <p:nvSpPr>
          <p:cNvPr id="75787" name="Text Box 11"/>
          <p:cNvSpPr txBox="1">
            <a:spLocks noChangeArrowheads="1"/>
          </p:cNvSpPr>
          <p:nvPr/>
        </p:nvSpPr>
        <p:spPr bwMode="auto">
          <a:xfrm>
            <a:off x="251520" y="4653136"/>
            <a:ext cx="3492500" cy="1465262"/>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MIKE 11 Bank Markers</a:t>
            </a:r>
          </a:p>
          <a:p>
            <a:r>
              <a:rPr lang="en-GB" sz="1800" dirty="0" smtClean="0">
                <a:solidFill>
                  <a:srgbClr val="FFFFFF"/>
                </a:solidFill>
                <a:latin typeface="Arial"/>
              </a:rPr>
              <a:t>Displayed</a:t>
            </a:r>
          </a:p>
          <a:p>
            <a:endParaRPr lang="en-GB" sz="1800" dirty="0" smtClean="0">
              <a:solidFill>
                <a:srgbClr val="FFFFFF"/>
              </a:solidFill>
              <a:latin typeface="Arial"/>
            </a:endParaRPr>
          </a:p>
          <a:p>
            <a:r>
              <a:rPr lang="en-GB" sz="1800" dirty="0" smtClean="0">
                <a:solidFill>
                  <a:srgbClr val="FFFFFF"/>
                </a:solidFill>
                <a:latin typeface="Arial"/>
              </a:rPr>
              <a:t>Minimum/Maximum</a:t>
            </a:r>
          </a:p>
          <a:p>
            <a:r>
              <a:rPr lang="en-GB" sz="1800" dirty="0" smtClean="0">
                <a:solidFill>
                  <a:srgbClr val="FFFFFF"/>
                </a:solidFill>
                <a:latin typeface="Arial"/>
              </a:rPr>
              <a:t>Levels Displayed</a:t>
            </a:r>
            <a:endParaRPr lang="en-GB" sz="1800" dirty="0">
              <a:solidFill>
                <a:srgbClr val="FFFFFF"/>
              </a:solidFill>
              <a:latin typeface="Arial"/>
            </a:endParaRPr>
          </a:p>
        </p:txBody>
      </p:sp>
      <p:sp>
        <p:nvSpPr>
          <p:cNvPr id="75788" name="Rectangle 12"/>
          <p:cNvSpPr>
            <a:spLocks noGrp="1" noChangeArrowheads="1"/>
          </p:cNvSpPr>
          <p:nvPr>
            <p:ph type="title"/>
          </p:nvPr>
        </p:nvSpPr>
        <p:spPr>
          <a:noFill/>
          <a:ln/>
        </p:spPr>
        <p:txBody>
          <a:bodyPr/>
          <a:lstStyle/>
          <a:p>
            <a:r>
              <a:rPr lang="da-DK">
                <a:solidFill>
                  <a:srgbClr val="FFFFFF"/>
                </a:solidFill>
              </a:rPr>
              <a:t>MIKE VIEW</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Cross </a:t>
            </a:r>
            <a:r>
              <a:rPr lang="en-US" dirty="0" smtClean="0">
                <a:solidFill>
                  <a:srgbClr val="FFFFFF"/>
                </a:solidFill>
              </a:rPr>
              <a:t>Sections</a:t>
            </a:r>
          </a:p>
          <a:p>
            <a:pPr marL="0" indent="0">
              <a:buNone/>
            </a:pPr>
            <a:r>
              <a:rPr lang="en-GB" sz="1800" b="1" dirty="0">
                <a:solidFill>
                  <a:srgbClr val="FFFFFF"/>
                </a:solidFill>
              </a:rPr>
              <a:t>How?</a:t>
            </a:r>
            <a:r>
              <a:rPr lang="en-GB" sz="1800" dirty="0">
                <a:solidFill>
                  <a:srgbClr val="FFFFFF"/>
                </a:solidFill>
              </a:rPr>
              <a:t> MIKE View -&gt; Plot -&gt; Cross sections</a:t>
            </a: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309563" y="3068638"/>
            <a:ext cx="2786062" cy="2527300"/>
          </a:xfrm>
          <a:prstGeom prst="rect">
            <a:avLst/>
          </a:prstGeom>
          <a:noFill/>
          <a:ln w="9525">
            <a:noFill/>
            <a:miter lim="800000"/>
            <a:headEnd/>
            <a:tailEnd/>
          </a:ln>
          <a:effectLst/>
        </p:spPr>
      </p:pic>
      <p:pic>
        <p:nvPicPr>
          <p:cNvPr id="76806" name="Picture 6"/>
          <p:cNvPicPr>
            <a:picLocks noChangeAspect="1" noChangeArrowheads="1"/>
          </p:cNvPicPr>
          <p:nvPr/>
        </p:nvPicPr>
        <p:blipFill>
          <a:blip r:embed="rId3"/>
          <a:srcRect/>
          <a:stretch>
            <a:fillRect/>
          </a:stretch>
        </p:blipFill>
        <p:spPr bwMode="auto">
          <a:xfrm>
            <a:off x="3189288" y="3068638"/>
            <a:ext cx="2786062" cy="2527300"/>
          </a:xfrm>
          <a:prstGeom prst="rect">
            <a:avLst/>
          </a:prstGeom>
          <a:noFill/>
          <a:ln w="9525">
            <a:noFill/>
            <a:miter lim="800000"/>
            <a:headEnd/>
            <a:tailEnd/>
          </a:ln>
          <a:effectLst/>
        </p:spPr>
      </p:pic>
      <p:pic>
        <p:nvPicPr>
          <p:cNvPr id="76807" name="Picture 7"/>
          <p:cNvPicPr>
            <a:picLocks noChangeAspect="1" noChangeArrowheads="1"/>
          </p:cNvPicPr>
          <p:nvPr/>
        </p:nvPicPr>
        <p:blipFill>
          <a:blip r:embed="rId4"/>
          <a:srcRect/>
          <a:stretch>
            <a:fillRect/>
          </a:stretch>
        </p:blipFill>
        <p:spPr bwMode="auto">
          <a:xfrm>
            <a:off x="6070600" y="3068638"/>
            <a:ext cx="2786063" cy="2527300"/>
          </a:xfrm>
          <a:prstGeom prst="rect">
            <a:avLst/>
          </a:prstGeom>
          <a:noFill/>
          <a:ln w="9525">
            <a:noFill/>
            <a:miter lim="800000"/>
            <a:headEnd/>
            <a:tailEnd/>
          </a:ln>
          <a:effectLst/>
        </p:spPr>
      </p:pic>
      <p:sp>
        <p:nvSpPr>
          <p:cNvPr id="76808" name="Text Box 8"/>
          <p:cNvSpPr txBox="1">
            <a:spLocks noChangeArrowheads="1"/>
          </p:cNvSpPr>
          <p:nvPr/>
        </p:nvSpPr>
        <p:spPr bwMode="auto">
          <a:xfrm>
            <a:off x="287337" y="5661248"/>
            <a:ext cx="4284663" cy="366712"/>
          </a:xfrm>
          <a:prstGeom prst="rect">
            <a:avLst/>
          </a:prstGeom>
          <a:noFill/>
          <a:ln w="9525">
            <a:noFill/>
            <a:miter lim="800000"/>
            <a:headEnd/>
            <a:tailEnd/>
          </a:ln>
          <a:effectLst/>
        </p:spPr>
        <p:txBody>
          <a:bodyPr>
            <a:spAutoFit/>
          </a:bodyPr>
          <a:lstStyle/>
          <a:p>
            <a:r>
              <a:rPr lang="en-GB" sz="1800" smtClean="0">
                <a:solidFill>
                  <a:srgbClr val="FFFFFF"/>
                </a:solidFill>
                <a:latin typeface="Arial"/>
              </a:rPr>
              <a:t>Change Simple Display Settings Only</a:t>
            </a:r>
            <a:endParaRPr lang="en-GB" sz="1800" dirty="0">
              <a:solidFill>
                <a:srgbClr val="FFFFFF"/>
              </a:solidFill>
              <a:latin typeface="Arial"/>
            </a:endParaRPr>
          </a:p>
        </p:txBody>
      </p:sp>
      <p:sp>
        <p:nvSpPr>
          <p:cNvPr id="76809" name="Rectangle 9"/>
          <p:cNvSpPr>
            <a:spLocks noGrp="1" noChangeArrowheads="1"/>
          </p:cNvSpPr>
          <p:nvPr>
            <p:ph type="title"/>
          </p:nvPr>
        </p:nvSpPr>
        <p:spPr>
          <a:noFill/>
          <a:ln/>
        </p:spPr>
        <p:txBody>
          <a:bodyPr/>
          <a:lstStyle/>
          <a:p>
            <a:r>
              <a:rPr lang="da-DK">
                <a:solidFill>
                  <a:srgbClr val="FFFFFF"/>
                </a:solidFill>
              </a:rPr>
              <a:t>MIKE VIEW</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Cross Section View </a:t>
            </a:r>
            <a:r>
              <a:rPr lang="en-US" dirty="0" smtClean="0">
                <a:solidFill>
                  <a:srgbClr val="FFFFFF"/>
                </a:solidFill>
              </a:rPr>
              <a:t>Options</a:t>
            </a:r>
          </a:p>
          <a:p>
            <a:pPr marL="0" indent="0">
              <a:buNone/>
            </a:pPr>
            <a:r>
              <a:rPr lang="en-GB" sz="1800" b="1" dirty="0">
                <a:solidFill>
                  <a:srgbClr val="FFFFFF"/>
                </a:solidFill>
              </a:rPr>
              <a:t>How?</a:t>
            </a:r>
            <a:r>
              <a:rPr lang="en-GB" sz="1800" dirty="0">
                <a:solidFill>
                  <a:srgbClr val="FFFFFF"/>
                </a:solidFill>
              </a:rPr>
              <a:t> Cross Section -&gt; Right Click (Options)</a:t>
            </a: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215900" y="4581128"/>
            <a:ext cx="3492500" cy="641350"/>
          </a:xfrm>
          <a:prstGeom prst="rect">
            <a:avLst/>
          </a:prstGeom>
          <a:noFill/>
          <a:ln w="9525">
            <a:noFill/>
            <a:miter lim="800000"/>
            <a:headEnd/>
            <a:tailEnd/>
          </a:ln>
          <a:effectLst/>
        </p:spPr>
        <p:txBody>
          <a:bodyPr>
            <a:spAutoFit/>
          </a:bodyPr>
          <a:lstStyle/>
          <a:p>
            <a:r>
              <a:rPr lang="en-GB" sz="1800" smtClean="0">
                <a:solidFill>
                  <a:srgbClr val="FFFFFF"/>
                </a:solidFill>
                <a:latin typeface="Arial"/>
              </a:rPr>
              <a:t>All Animations</a:t>
            </a:r>
          </a:p>
          <a:p>
            <a:r>
              <a:rPr lang="en-GB" sz="1800" smtClean="0">
                <a:solidFill>
                  <a:srgbClr val="FFFFFF"/>
                </a:solidFill>
                <a:latin typeface="Arial"/>
              </a:rPr>
              <a:t>are Synchronised</a:t>
            </a:r>
            <a:endParaRPr lang="en-GB" sz="1800" dirty="0">
              <a:solidFill>
                <a:srgbClr val="FFFFFF"/>
              </a:solidFill>
              <a:latin typeface="Arial"/>
            </a:endParaRPr>
          </a:p>
        </p:txBody>
      </p:sp>
      <p:pic>
        <p:nvPicPr>
          <p:cNvPr id="86021" name="Picture 5"/>
          <p:cNvPicPr>
            <a:picLocks noChangeAspect="1" noChangeArrowheads="1"/>
          </p:cNvPicPr>
          <p:nvPr/>
        </p:nvPicPr>
        <p:blipFill>
          <a:blip r:embed="rId2"/>
          <a:srcRect/>
          <a:stretch>
            <a:fillRect/>
          </a:stretch>
        </p:blipFill>
        <p:spPr bwMode="auto">
          <a:xfrm>
            <a:off x="2411760" y="1772816"/>
            <a:ext cx="6479247" cy="4860206"/>
          </a:xfrm>
          <a:prstGeom prst="rect">
            <a:avLst/>
          </a:prstGeom>
          <a:noFill/>
          <a:ln w="9525">
            <a:noFill/>
            <a:miter lim="800000"/>
            <a:headEnd/>
            <a:tailEnd/>
          </a:ln>
          <a:effectLst/>
        </p:spPr>
      </p:pic>
      <p:sp>
        <p:nvSpPr>
          <p:cNvPr id="86022" name="Rectangle 6"/>
          <p:cNvSpPr>
            <a:spLocks noGrp="1" noChangeArrowheads="1"/>
          </p:cNvSpPr>
          <p:nvPr>
            <p:ph type="title"/>
          </p:nvPr>
        </p:nvSpPr>
        <p:spPr>
          <a:noFill/>
          <a:ln/>
        </p:spPr>
        <p:txBody>
          <a:bodyPr/>
          <a:lstStyle/>
          <a:p>
            <a:r>
              <a:rPr lang="da-DK">
                <a:solidFill>
                  <a:srgbClr val="FFFFFF"/>
                </a:solidFill>
              </a:rPr>
              <a:t>MIKE VIEW</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err="1">
                <a:solidFill>
                  <a:srgbClr val="FFFFFF"/>
                </a:solidFill>
              </a:rPr>
              <a:t>Synchronise</a:t>
            </a:r>
            <a:r>
              <a:rPr lang="en-US" dirty="0">
                <a:solidFill>
                  <a:srgbClr val="FFFFFF"/>
                </a:solidFill>
              </a:rPr>
              <a:t> Plots and Animations</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4931519" y="2241874"/>
            <a:ext cx="1800720" cy="792162"/>
          </a:xfrm>
          <a:prstGeom prst="rect">
            <a:avLst/>
          </a:prstGeom>
          <a:solidFill>
            <a:schemeClr val="bg2"/>
          </a:solidFill>
          <a:ln w="9525">
            <a:solidFill>
              <a:schemeClr val="accent2"/>
            </a:solidFill>
            <a:miter lim="800000"/>
            <a:headEnd/>
            <a:tailEnd/>
          </a:ln>
          <a:effectLst/>
        </p:spPr>
        <p:txBody>
          <a:bodyPr wrap="none" anchor="ctr"/>
          <a:lstStyle/>
          <a:p>
            <a:pPr algn="ctr"/>
            <a:r>
              <a:rPr lang="en-US" sz="1800" dirty="0" smtClean="0">
                <a:solidFill>
                  <a:schemeClr val="tx1"/>
                </a:solidFill>
                <a:latin typeface="Arial" charset="0"/>
              </a:rPr>
              <a:t>MIKE 11</a:t>
            </a:r>
            <a:endParaRPr lang="en-US" sz="1800" dirty="0">
              <a:solidFill>
                <a:schemeClr val="tx1"/>
              </a:solidFill>
              <a:latin typeface="Arial" charset="0"/>
            </a:endParaRPr>
          </a:p>
          <a:p>
            <a:pPr algn="ctr"/>
            <a:r>
              <a:rPr lang="en-US" sz="1800" dirty="0">
                <a:solidFill>
                  <a:schemeClr val="tx1"/>
                </a:solidFill>
                <a:latin typeface="Arial" charset="0"/>
              </a:rPr>
              <a:t>SIMULATION</a:t>
            </a:r>
          </a:p>
        </p:txBody>
      </p:sp>
      <p:sp>
        <p:nvSpPr>
          <p:cNvPr id="63493" name="Text Box 5"/>
          <p:cNvSpPr txBox="1">
            <a:spLocks noChangeArrowheads="1"/>
          </p:cNvSpPr>
          <p:nvPr/>
        </p:nvSpPr>
        <p:spPr bwMode="auto">
          <a:xfrm>
            <a:off x="2267744" y="2106406"/>
            <a:ext cx="5113337" cy="3693319"/>
          </a:xfrm>
          <a:prstGeom prst="rect">
            <a:avLst/>
          </a:prstGeom>
          <a:noFill/>
          <a:ln w="9525">
            <a:noFill/>
            <a:miter lim="800000"/>
            <a:headEnd/>
            <a:tailEnd/>
          </a:ln>
          <a:effectLst/>
        </p:spPr>
        <p:txBody>
          <a:bodyPr wrap="square">
            <a:spAutoFit/>
          </a:bodyPr>
          <a:lstStyle/>
          <a:p>
            <a:r>
              <a:rPr lang="en-GB" sz="1800" dirty="0" smtClean="0">
                <a:solidFill>
                  <a:srgbClr val="FFFFFF"/>
                </a:solidFill>
                <a:latin typeface="Arial"/>
              </a:rPr>
              <a:t>Setting up and </a:t>
            </a:r>
          </a:p>
          <a:p>
            <a:r>
              <a:rPr lang="en-GB" sz="1800" dirty="0" smtClean="0">
                <a:solidFill>
                  <a:srgbClr val="FFFFFF"/>
                </a:solidFill>
                <a:latin typeface="Arial"/>
              </a:rPr>
              <a:t>running simulation</a:t>
            </a:r>
          </a:p>
          <a:p>
            <a:r>
              <a:rPr lang="en-GB" sz="1800" dirty="0" smtClean="0">
                <a:solidFill>
                  <a:srgbClr val="FFFFFF"/>
                </a:solidFill>
                <a:latin typeface="Arial"/>
              </a:rPr>
              <a:t>in MIKE Zero</a:t>
            </a:r>
          </a:p>
          <a:p>
            <a:endParaRPr lang="en-GB" sz="1800" dirty="0" smtClean="0">
              <a:solidFill>
                <a:srgbClr val="FFFFFF"/>
              </a:solidFill>
              <a:latin typeface="Arial"/>
            </a:endParaRPr>
          </a:p>
          <a:p>
            <a:endParaRPr lang="en-GB" sz="1800" dirty="0" smtClean="0">
              <a:solidFill>
                <a:srgbClr val="FFFFFF"/>
              </a:solidFill>
              <a:latin typeface="Arial"/>
            </a:endParaRPr>
          </a:p>
          <a:p>
            <a:endParaRPr lang="en-GB" sz="1800" dirty="0" smtClean="0">
              <a:solidFill>
                <a:srgbClr val="FFFFFF"/>
              </a:solidFill>
              <a:latin typeface="Arial"/>
            </a:endParaRPr>
          </a:p>
          <a:p>
            <a:r>
              <a:rPr lang="en-GB" sz="1800" dirty="0" smtClean="0">
                <a:solidFill>
                  <a:srgbClr val="FFFFFF"/>
                </a:solidFill>
                <a:latin typeface="Arial"/>
              </a:rPr>
              <a:t>Result </a:t>
            </a:r>
            <a:r>
              <a:rPr lang="en-GB" sz="1800" dirty="0" smtClean="0">
                <a:solidFill>
                  <a:srgbClr val="FFFFFF"/>
                </a:solidFill>
                <a:latin typeface="Arial"/>
              </a:rPr>
              <a:t>f</a:t>
            </a:r>
            <a:r>
              <a:rPr lang="en-GB" sz="1800" dirty="0" smtClean="0">
                <a:solidFill>
                  <a:srgbClr val="FFFFFF"/>
                </a:solidFill>
                <a:latin typeface="Arial"/>
              </a:rPr>
              <a:t>iles</a:t>
            </a:r>
            <a:endParaRPr lang="en-GB" sz="1800" dirty="0" smtClean="0">
              <a:solidFill>
                <a:srgbClr val="FFFFFF"/>
              </a:solidFill>
              <a:latin typeface="Arial"/>
            </a:endParaRPr>
          </a:p>
          <a:p>
            <a:endParaRPr lang="en-GB" sz="1800" dirty="0" smtClean="0">
              <a:solidFill>
                <a:srgbClr val="FFFFFF"/>
              </a:solidFill>
              <a:latin typeface="Arial"/>
            </a:endParaRPr>
          </a:p>
          <a:p>
            <a:endParaRPr lang="en-GB" sz="1800" dirty="0" smtClean="0">
              <a:solidFill>
                <a:srgbClr val="FFFFFF"/>
              </a:solidFill>
              <a:latin typeface="Arial"/>
            </a:endParaRPr>
          </a:p>
          <a:p>
            <a:endParaRPr lang="en-GB" sz="1800" dirty="0" smtClean="0">
              <a:solidFill>
                <a:srgbClr val="FFFFFF"/>
              </a:solidFill>
              <a:latin typeface="Arial"/>
            </a:endParaRPr>
          </a:p>
          <a:p>
            <a:endParaRPr lang="en-GB" sz="1800" dirty="0" smtClean="0">
              <a:solidFill>
                <a:srgbClr val="FFFFFF"/>
              </a:solidFill>
              <a:latin typeface="Arial"/>
            </a:endParaRPr>
          </a:p>
          <a:p>
            <a:r>
              <a:rPr lang="en-GB" sz="1800" dirty="0" smtClean="0">
                <a:solidFill>
                  <a:srgbClr val="FFFFFF"/>
                </a:solidFill>
                <a:latin typeface="Arial"/>
              </a:rPr>
              <a:t>Viewing and		MIKE VIEW</a:t>
            </a:r>
          </a:p>
          <a:p>
            <a:r>
              <a:rPr lang="en-GB" sz="1800" dirty="0">
                <a:solidFill>
                  <a:srgbClr val="FFFFFF"/>
                </a:solidFill>
                <a:latin typeface="Arial"/>
              </a:rPr>
              <a:t>e</a:t>
            </a:r>
            <a:r>
              <a:rPr lang="en-GB" sz="1800" dirty="0" smtClean="0">
                <a:solidFill>
                  <a:srgbClr val="FFFFFF"/>
                </a:solidFill>
                <a:latin typeface="Arial"/>
              </a:rPr>
              <a:t>xtracting results              </a:t>
            </a:r>
            <a:r>
              <a:rPr lang="en-GB" sz="1800" dirty="0" smtClean="0">
                <a:solidFill>
                  <a:srgbClr val="FFFFFF"/>
                </a:solidFill>
                <a:latin typeface="Arial"/>
              </a:rPr>
              <a:t>Result Viewer</a:t>
            </a:r>
            <a:endParaRPr lang="en-GB" sz="1800" dirty="0">
              <a:solidFill>
                <a:srgbClr val="FFFFFF"/>
              </a:solidFill>
              <a:latin typeface="Arial"/>
            </a:endParaRPr>
          </a:p>
        </p:txBody>
      </p:sp>
      <p:sp>
        <p:nvSpPr>
          <p:cNvPr id="63494" name="Rectangle 6"/>
          <p:cNvSpPr>
            <a:spLocks noChangeArrowheads="1"/>
          </p:cNvSpPr>
          <p:nvPr/>
        </p:nvSpPr>
        <p:spPr bwMode="auto">
          <a:xfrm>
            <a:off x="4931518" y="3754761"/>
            <a:ext cx="1800721" cy="898375"/>
          </a:xfrm>
          <a:prstGeom prst="rect">
            <a:avLst/>
          </a:prstGeom>
          <a:solidFill>
            <a:schemeClr val="bg2"/>
          </a:solidFill>
          <a:ln w="9525">
            <a:solidFill>
              <a:schemeClr val="accent2"/>
            </a:solidFill>
            <a:miter lim="800000"/>
            <a:headEnd/>
            <a:tailEnd/>
          </a:ln>
          <a:effectLst/>
        </p:spPr>
        <p:txBody>
          <a:bodyPr wrap="none" anchor="ctr"/>
          <a:lstStyle/>
          <a:p>
            <a:pPr algn="ctr"/>
            <a:r>
              <a:rPr lang="en-US" sz="1800" dirty="0" smtClean="0">
                <a:solidFill>
                  <a:schemeClr val="tx1"/>
                </a:solidFill>
                <a:latin typeface="Arial" charset="0"/>
              </a:rPr>
              <a:t>MIKE </a:t>
            </a:r>
            <a:r>
              <a:rPr lang="en-US" sz="1800" dirty="0" smtClean="0">
                <a:solidFill>
                  <a:schemeClr val="tx1"/>
                </a:solidFill>
                <a:latin typeface="Arial" charset="0"/>
              </a:rPr>
              <a:t>11 (.res11)</a:t>
            </a:r>
          </a:p>
          <a:p>
            <a:pPr algn="ctr"/>
            <a:r>
              <a:rPr lang="en-US" sz="1800" dirty="0" smtClean="0">
                <a:solidFill>
                  <a:schemeClr val="tx1"/>
                </a:solidFill>
                <a:latin typeface="Arial" charset="0"/>
              </a:rPr>
              <a:t>MIKE 1D</a:t>
            </a:r>
            <a:r>
              <a:rPr lang="en-US" sz="1800" dirty="0" smtClean="0">
                <a:solidFill>
                  <a:schemeClr val="tx1"/>
                </a:solidFill>
                <a:latin typeface="Arial" charset="0"/>
              </a:rPr>
              <a:t> (.res1d)</a:t>
            </a:r>
            <a:endParaRPr lang="en-US" sz="1800" dirty="0">
              <a:solidFill>
                <a:schemeClr val="tx1"/>
              </a:solidFill>
              <a:latin typeface="Arial" charset="0"/>
            </a:endParaRPr>
          </a:p>
        </p:txBody>
      </p:sp>
      <p:cxnSp>
        <p:nvCxnSpPr>
          <p:cNvPr id="63495" name="AutoShape 7"/>
          <p:cNvCxnSpPr>
            <a:cxnSpLocks noChangeShapeType="1"/>
          </p:cNvCxnSpPr>
          <p:nvPr/>
        </p:nvCxnSpPr>
        <p:spPr bwMode="auto">
          <a:xfrm flipH="1">
            <a:off x="5795119" y="3068315"/>
            <a:ext cx="794" cy="720725"/>
          </a:xfrm>
          <a:prstGeom prst="straightConnector1">
            <a:avLst/>
          </a:prstGeom>
          <a:noFill/>
          <a:ln w="9525">
            <a:solidFill>
              <a:schemeClr val="accent2"/>
            </a:solidFill>
            <a:round/>
            <a:headEnd/>
            <a:tailEnd type="triangle" w="med" len="med"/>
          </a:ln>
          <a:effectLst/>
        </p:spPr>
      </p:cxnSp>
      <p:sp>
        <p:nvSpPr>
          <p:cNvPr id="63496" name="Line 8"/>
          <p:cNvSpPr>
            <a:spLocks noChangeShapeType="1"/>
          </p:cNvSpPr>
          <p:nvPr/>
        </p:nvSpPr>
        <p:spPr bwMode="auto">
          <a:xfrm>
            <a:off x="5792462" y="4682449"/>
            <a:ext cx="0" cy="468312"/>
          </a:xfrm>
          <a:prstGeom prst="line">
            <a:avLst/>
          </a:prstGeom>
          <a:noFill/>
          <a:ln w="9525">
            <a:solidFill>
              <a:schemeClr val="accent2"/>
            </a:solidFill>
            <a:round/>
            <a:headEnd/>
            <a:tailEnd type="triangle" w="med" len="med"/>
          </a:ln>
          <a:effectLst/>
        </p:spPr>
        <p:txBody>
          <a:bodyPr/>
          <a:lstStyle/>
          <a:p>
            <a:endParaRPr lang="da-DK">
              <a:solidFill>
                <a:schemeClr val="tx1"/>
              </a:solidFill>
            </a:endParaRPr>
          </a:p>
        </p:txBody>
      </p:sp>
      <p:sp>
        <p:nvSpPr>
          <p:cNvPr id="2" name="Title 1"/>
          <p:cNvSpPr>
            <a:spLocks noGrp="1"/>
          </p:cNvSpPr>
          <p:nvPr>
            <p:ph type="title"/>
          </p:nvPr>
        </p:nvSpPr>
        <p:spPr/>
        <p:txBody>
          <a:bodyPr>
            <a:normAutofit/>
          </a:bodyPr>
          <a:lstStyle/>
          <a:p>
            <a:r>
              <a:rPr lang="da-DK" dirty="0">
                <a:solidFill>
                  <a:srgbClr val="FFFFFF"/>
                </a:solidFill>
              </a:rPr>
              <a:t>RESULTS </a:t>
            </a:r>
            <a:r>
              <a:rPr lang="da-DK" dirty="0" smtClean="0">
                <a:solidFill>
                  <a:srgbClr val="FFFFFF"/>
                </a:solidFill>
              </a:rPr>
              <a:t>VIEWING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Results Files and MIKE VIEW</a:t>
            </a:r>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Rectangle 7"/>
          <p:cNvSpPr>
            <a:spLocks noGrp="1" noChangeArrowheads="1"/>
          </p:cNvSpPr>
          <p:nvPr>
            <p:ph type="title"/>
          </p:nvPr>
        </p:nvSpPr>
        <p:spPr>
          <a:noFill/>
          <a:ln/>
        </p:spPr>
        <p:txBody>
          <a:bodyPr/>
          <a:lstStyle/>
          <a:p>
            <a:r>
              <a:rPr lang="da-DK" dirty="0">
                <a:solidFill>
                  <a:srgbClr val="FFFFFF"/>
                </a:solidFill>
              </a:rPr>
              <a:t>MIKE VIEW</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MIKE 11 Results Files (.</a:t>
            </a:r>
            <a:r>
              <a:rPr lang="en-US" dirty="0" smtClean="0">
                <a:solidFill>
                  <a:srgbClr val="FFFFFF"/>
                </a:solidFill>
              </a:rPr>
              <a:t>res11 and .res1d)</a:t>
            </a:r>
            <a:endParaRPr lang="en-US" dirty="0" smtClean="0">
              <a:solidFill>
                <a:srgbClr val="FFFFFF"/>
              </a:solidFill>
            </a:endParaRPr>
          </a:p>
          <a:p>
            <a:pPr marL="0" indent="0">
              <a:buNone/>
            </a:pPr>
            <a:r>
              <a:rPr lang="en-GB" sz="1800" b="1" dirty="0" smtClean="0">
                <a:solidFill>
                  <a:srgbClr val="FFFFFF"/>
                </a:solidFill>
              </a:rPr>
              <a:t>How</a:t>
            </a:r>
            <a:r>
              <a:rPr lang="en-GB" sz="1800" b="1" dirty="0">
                <a:solidFill>
                  <a:srgbClr val="FFFFFF"/>
                </a:solidFill>
              </a:rPr>
              <a:t>?</a:t>
            </a:r>
            <a:r>
              <a:rPr lang="en-GB" sz="1800" dirty="0">
                <a:solidFill>
                  <a:srgbClr val="FFFFFF"/>
                </a:solidFill>
              </a:rPr>
              <a:t>  Start -&gt; MIKE by DHI </a:t>
            </a:r>
            <a:r>
              <a:rPr lang="en-GB" sz="1800" dirty="0" smtClean="0">
                <a:solidFill>
                  <a:srgbClr val="FFFFFF"/>
                </a:solidFill>
              </a:rPr>
              <a:t>20xx </a:t>
            </a:r>
            <a:r>
              <a:rPr lang="en-GB" sz="1800" dirty="0">
                <a:solidFill>
                  <a:srgbClr val="FFFFFF"/>
                </a:solidFill>
              </a:rPr>
              <a:t>-&gt; MIKE View -&gt; MIKE View</a:t>
            </a:r>
            <a:br>
              <a:rPr lang="en-GB" sz="1800" dirty="0">
                <a:solidFill>
                  <a:srgbClr val="FFFFFF"/>
                </a:solidFill>
              </a:rPr>
            </a:br>
            <a:r>
              <a:rPr lang="en-GB" sz="1800" dirty="0">
                <a:solidFill>
                  <a:srgbClr val="FFFFFF"/>
                </a:solidFill>
              </a:rPr>
              <a:t>            </a:t>
            </a: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03378"/>
            <a:ext cx="4639868" cy="345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873" y="1903378"/>
            <a:ext cx="2800666" cy="254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536" y="3717032"/>
            <a:ext cx="4035239" cy="300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4572000" y="2780928"/>
            <a:ext cx="1872208" cy="39576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308304" y="2204864"/>
            <a:ext cx="1152128" cy="216024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3583880" y="2501478"/>
            <a:ext cx="5308600" cy="3981450"/>
          </a:xfrm>
          <a:prstGeom prst="rect">
            <a:avLst/>
          </a:prstGeom>
          <a:noFill/>
          <a:ln w="9525">
            <a:solidFill>
              <a:schemeClr val="accent2"/>
            </a:solidFill>
            <a:miter lim="800000"/>
            <a:headEnd/>
            <a:tailEnd/>
          </a:ln>
          <a:effectLst/>
        </p:spPr>
      </p:pic>
      <p:pic>
        <p:nvPicPr>
          <p:cNvPr id="68613" name="Picture 5"/>
          <p:cNvPicPr>
            <a:picLocks noChangeAspect="1" noChangeArrowheads="1"/>
          </p:cNvPicPr>
          <p:nvPr/>
        </p:nvPicPr>
        <p:blipFill>
          <a:blip r:embed="rId3"/>
          <a:srcRect l="24733" t="6398" r="72720" b="90562"/>
          <a:stretch>
            <a:fillRect/>
          </a:stretch>
        </p:blipFill>
        <p:spPr bwMode="auto">
          <a:xfrm>
            <a:off x="920055" y="2636416"/>
            <a:ext cx="484188" cy="436562"/>
          </a:xfrm>
          <a:prstGeom prst="rect">
            <a:avLst/>
          </a:prstGeom>
          <a:noFill/>
          <a:ln w="9525">
            <a:noFill/>
            <a:miter lim="800000"/>
            <a:headEnd/>
            <a:tailEnd/>
          </a:ln>
          <a:effectLst/>
        </p:spPr>
      </p:pic>
      <p:pic>
        <p:nvPicPr>
          <p:cNvPr id="68614" name="Picture 6"/>
          <p:cNvPicPr>
            <a:picLocks noChangeAspect="1" noChangeArrowheads="1"/>
          </p:cNvPicPr>
          <p:nvPr/>
        </p:nvPicPr>
        <p:blipFill>
          <a:blip r:embed="rId4"/>
          <a:srcRect/>
          <a:stretch>
            <a:fillRect/>
          </a:stretch>
        </p:blipFill>
        <p:spPr bwMode="auto">
          <a:xfrm>
            <a:off x="488255" y="3644478"/>
            <a:ext cx="2886075" cy="1447800"/>
          </a:xfrm>
          <a:prstGeom prst="rect">
            <a:avLst/>
          </a:prstGeom>
          <a:noFill/>
          <a:ln w="9525">
            <a:noFill/>
            <a:miter lim="800000"/>
            <a:headEnd/>
            <a:tailEnd/>
          </a:ln>
          <a:effectLst/>
        </p:spPr>
      </p:pic>
      <p:sp>
        <p:nvSpPr>
          <p:cNvPr id="68616" name="Text Box 8"/>
          <p:cNvSpPr txBox="1">
            <a:spLocks noChangeArrowheads="1"/>
          </p:cNvSpPr>
          <p:nvPr/>
        </p:nvSpPr>
        <p:spPr bwMode="auto">
          <a:xfrm>
            <a:off x="1388368" y="2728491"/>
            <a:ext cx="1547812" cy="584775"/>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600">
                <a:solidFill>
                  <a:srgbClr val="FFFFFF"/>
                </a:solidFill>
                <a:latin typeface="Arial"/>
              </a:rPr>
              <a:t>Select Gridpoint</a:t>
            </a:r>
          </a:p>
        </p:txBody>
      </p:sp>
      <p:sp>
        <p:nvSpPr>
          <p:cNvPr id="68617" name="Text Box 9"/>
          <p:cNvSpPr txBox="1">
            <a:spLocks noChangeArrowheads="1"/>
          </p:cNvSpPr>
          <p:nvPr/>
        </p:nvSpPr>
        <p:spPr bwMode="auto">
          <a:xfrm>
            <a:off x="431428" y="5552653"/>
            <a:ext cx="3492500" cy="584775"/>
          </a:xfrm>
          <a:prstGeom prst="rect">
            <a:avLst/>
          </a:prstGeom>
          <a:noFill/>
          <a:ln w="9525">
            <a:noFill/>
            <a:miter lim="800000"/>
            <a:headEnd/>
            <a:tailEnd/>
          </a:ln>
          <a:effectLst/>
        </p:spPr>
        <p:txBody>
          <a:bodyPr>
            <a:spAutoFit/>
          </a:bodyPr>
          <a:lstStyle/>
          <a:p>
            <a:r>
              <a:rPr lang="en-GB" sz="1600" dirty="0" smtClean="0">
                <a:solidFill>
                  <a:srgbClr val="FFFFFF"/>
                </a:solidFill>
                <a:latin typeface="Arial"/>
              </a:rPr>
              <a:t>Mouse Location Selection</a:t>
            </a:r>
          </a:p>
          <a:p>
            <a:r>
              <a:rPr lang="en-GB" sz="1600" dirty="0" smtClean="0">
                <a:solidFill>
                  <a:srgbClr val="FFFFFF"/>
                </a:solidFill>
                <a:latin typeface="Arial"/>
              </a:rPr>
              <a:t>(Water Level or Discharge)</a:t>
            </a:r>
            <a:endParaRPr lang="en-GB" sz="1600" dirty="0">
              <a:solidFill>
                <a:srgbClr val="FFFFFF"/>
              </a:solidFill>
              <a:latin typeface="Arial"/>
            </a:endParaRPr>
          </a:p>
        </p:txBody>
      </p:sp>
      <p:sp>
        <p:nvSpPr>
          <p:cNvPr id="68618" name="Line 10"/>
          <p:cNvSpPr>
            <a:spLocks noChangeShapeType="1"/>
          </p:cNvSpPr>
          <p:nvPr/>
        </p:nvSpPr>
        <p:spPr bwMode="auto">
          <a:xfrm>
            <a:off x="1135955" y="3068216"/>
            <a:ext cx="0" cy="539750"/>
          </a:xfrm>
          <a:prstGeom prst="line">
            <a:avLst/>
          </a:prstGeom>
          <a:noFill/>
          <a:ln w="28575">
            <a:solidFill>
              <a:srgbClr val="CC6633"/>
            </a:solidFill>
            <a:round/>
            <a:headEnd/>
            <a:tailEnd type="triangle" w="med" len="med"/>
          </a:ln>
          <a:effectLst/>
        </p:spPr>
        <p:txBody>
          <a:bodyPr/>
          <a:lstStyle/>
          <a:p>
            <a:endParaRPr lang="da-DK"/>
          </a:p>
        </p:txBody>
      </p:sp>
      <p:sp>
        <p:nvSpPr>
          <p:cNvPr id="68619" name="Freeform 11"/>
          <p:cNvSpPr>
            <a:spLocks/>
          </p:cNvSpPr>
          <p:nvPr/>
        </p:nvSpPr>
        <p:spPr bwMode="auto">
          <a:xfrm>
            <a:off x="1115640" y="5012903"/>
            <a:ext cx="2484438" cy="539750"/>
          </a:xfrm>
          <a:custGeom>
            <a:avLst/>
            <a:gdLst/>
            <a:ahLst/>
            <a:cxnLst>
              <a:cxn ang="0">
                <a:pos x="0" y="0"/>
              </a:cxn>
              <a:cxn ang="0">
                <a:pos x="0" y="295"/>
              </a:cxn>
              <a:cxn ang="0">
                <a:pos x="1111" y="295"/>
              </a:cxn>
            </a:cxnLst>
            <a:rect l="0" t="0" r="r" b="b"/>
            <a:pathLst>
              <a:path w="1111" h="295">
                <a:moveTo>
                  <a:pt x="0" y="0"/>
                </a:moveTo>
                <a:lnTo>
                  <a:pt x="0" y="295"/>
                </a:lnTo>
                <a:lnTo>
                  <a:pt x="1111" y="295"/>
                </a:lnTo>
              </a:path>
            </a:pathLst>
          </a:custGeom>
          <a:noFill/>
          <a:ln w="28575">
            <a:solidFill>
              <a:srgbClr val="CC6633"/>
            </a:solidFill>
            <a:round/>
            <a:headEnd type="none" w="med" len="med"/>
            <a:tailEnd type="triangle" w="med" len="med"/>
          </a:ln>
          <a:effectLst/>
        </p:spPr>
        <p:txBody>
          <a:bodyPr/>
          <a:lstStyle/>
          <a:p>
            <a:endParaRPr lang="da-DK"/>
          </a:p>
        </p:txBody>
      </p:sp>
      <p:pic>
        <p:nvPicPr>
          <p:cNvPr id="68620" name="Picture 12"/>
          <p:cNvPicPr>
            <a:picLocks noChangeAspect="1" noChangeArrowheads="1"/>
          </p:cNvPicPr>
          <p:nvPr/>
        </p:nvPicPr>
        <p:blipFill>
          <a:blip r:embed="rId5"/>
          <a:srcRect l="53525" t="5907" r="36914" b="90070"/>
          <a:stretch>
            <a:fillRect/>
          </a:stretch>
        </p:blipFill>
        <p:spPr bwMode="auto">
          <a:xfrm>
            <a:off x="7420868" y="1772816"/>
            <a:ext cx="1420812" cy="447675"/>
          </a:xfrm>
          <a:prstGeom prst="rect">
            <a:avLst/>
          </a:prstGeom>
          <a:noFill/>
          <a:ln w="9525">
            <a:noFill/>
            <a:miter lim="800000"/>
            <a:headEnd/>
            <a:tailEnd/>
          </a:ln>
          <a:effectLst/>
        </p:spPr>
      </p:pic>
      <p:sp>
        <p:nvSpPr>
          <p:cNvPr id="68621" name="Text Box 13"/>
          <p:cNvSpPr txBox="1">
            <a:spLocks noChangeArrowheads="1"/>
          </p:cNvSpPr>
          <p:nvPr/>
        </p:nvSpPr>
        <p:spPr bwMode="auto">
          <a:xfrm>
            <a:off x="5292080" y="1949931"/>
            <a:ext cx="2592288" cy="584775"/>
          </a:xfrm>
          <a:prstGeom prst="rect">
            <a:avLst/>
          </a:prstGeom>
          <a:noFill/>
          <a:ln w="9525">
            <a:noFill/>
            <a:miter lim="800000"/>
            <a:headEnd/>
            <a:tailEnd/>
          </a:ln>
          <a:effectLst/>
        </p:spPr>
        <p:txBody>
          <a:bodyPr wrap="square">
            <a:spAutoFit/>
          </a:bodyPr>
          <a:lstStyle/>
          <a:p>
            <a:pPr eaLnBrk="0" hangingPunct="0">
              <a:spcBef>
                <a:spcPct val="50000"/>
              </a:spcBef>
              <a:buClr>
                <a:srgbClr val="FFCC00"/>
              </a:buClr>
              <a:buFont typeface="Monotype Sorts" pitchFamily="2" charset="2"/>
              <a:buNone/>
            </a:pPr>
            <a:r>
              <a:rPr lang="en-GB" sz="1600" dirty="0">
                <a:solidFill>
                  <a:srgbClr val="FFFFFF"/>
                </a:solidFill>
                <a:latin typeface="Arial"/>
              </a:rPr>
              <a:t>Add Multiple Series</a:t>
            </a:r>
            <a:br>
              <a:rPr lang="en-GB" sz="1600" dirty="0">
                <a:solidFill>
                  <a:srgbClr val="FFFFFF"/>
                </a:solidFill>
                <a:latin typeface="Arial"/>
              </a:rPr>
            </a:br>
            <a:r>
              <a:rPr lang="en-GB" sz="1600" dirty="0">
                <a:solidFill>
                  <a:srgbClr val="FFFFFF"/>
                </a:solidFill>
                <a:latin typeface="Arial"/>
              </a:rPr>
              <a:t>Using Right Click or Icons</a:t>
            </a:r>
          </a:p>
        </p:txBody>
      </p:sp>
      <p:sp>
        <p:nvSpPr>
          <p:cNvPr id="68622" name="Freeform 14"/>
          <p:cNvSpPr>
            <a:spLocks/>
          </p:cNvSpPr>
          <p:nvPr/>
        </p:nvSpPr>
        <p:spPr bwMode="auto">
          <a:xfrm>
            <a:off x="7868543" y="2239541"/>
            <a:ext cx="288925" cy="1295400"/>
          </a:xfrm>
          <a:custGeom>
            <a:avLst/>
            <a:gdLst/>
            <a:ahLst/>
            <a:cxnLst>
              <a:cxn ang="0">
                <a:pos x="0" y="816"/>
              </a:cxn>
              <a:cxn ang="0">
                <a:pos x="227" y="816"/>
              </a:cxn>
              <a:cxn ang="0">
                <a:pos x="227" y="0"/>
              </a:cxn>
            </a:cxnLst>
            <a:rect l="0" t="0" r="r" b="b"/>
            <a:pathLst>
              <a:path w="227" h="816">
                <a:moveTo>
                  <a:pt x="0" y="816"/>
                </a:moveTo>
                <a:lnTo>
                  <a:pt x="227" y="816"/>
                </a:lnTo>
                <a:lnTo>
                  <a:pt x="227" y="0"/>
                </a:lnTo>
              </a:path>
            </a:pathLst>
          </a:custGeom>
          <a:noFill/>
          <a:ln w="28575">
            <a:solidFill>
              <a:srgbClr val="CC6633"/>
            </a:solidFill>
            <a:round/>
            <a:headEnd type="triangle" w="med" len="med"/>
            <a:tailEnd type="triangle" w="med" len="med"/>
          </a:ln>
          <a:effectLst/>
        </p:spPr>
        <p:txBody>
          <a:bodyPr/>
          <a:lstStyle/>
          <a:p>
            <a:endParaRPr lang="da-DK"/>
          </a:p>
        </p:txBody>
      </p:sp>
      <p:sp>
        <p:nvSpPr>
          <p:cNvPr id="68623" name="Rectangle 15"/>
          <p:cNvSpPr>
            <a:spLocks noChangeArrowheads="1"/>
          </p:cNvSpPr>
          <p:nvPr/>
        </p:nvSpPr>
        <p:spPr bwMode="auto">
          <a:xfrm>
            <a:off x="6968430" y="3284116"/>
            <a:ext cx="828675" cy="2592387"/>
          </a:xfrm>
          <a:prstGeom prst="rect">
            <a:avLst/>
          </a:prstGeom>
          <a:noFill/>
          <a:ln w="28575">
            <a:solidFill>
              <a:schemeClr val="accent2"/>
            </a:solidFill>
            <a:miter lim="800000"/>
            <a:headEnd/>
            <a:tailEnd/>
          </a:ln>
          <a:effectLst/>
        </p:spPr>
        <p:txBody>
          <a:bodyPr wrap="none" anchor="ctr"/>
          <a:lstStyle/>
          <a:p>
            <a:endParaRPr lang="da-DK"/>
          </a:p>
        </p:txBody>
      </p:sp>
      <p:sp>
        <p:nvSpPr>
          <p:cNvPr id="68626" name="Rectangle 18"/>
          <p:cNvSpPr>
            <a:spLocks noGrp="1" noChangeArrowheads="1"/>
          </p:cNvSpPr>
          <p:nvPr>
            <p:ph type="title"/>
          </p:nvPr>
        </p:nvSpPr>
        <p:spPr>
          <a:noFill/>
          <a:ln/>
        </p:spPr>
        <p:txBody>
          <a:bodyPr/>
          <a:lstStyle/>
          <a:p>
            <a:r>
              <a:rPr lang="da-DK">
                <a:solidFill>
                  <a:srgbClr val="FFFFFF"/>
                </a:solidFill>
              </a:rPr>
              <a:t>MIKE VIEW</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smtClean="0">
                <a:solidFill>
                  <a:srgbClr val="FFFFFF"/>
                </a:solidFill>
              </a:rPr>
              <a:t>Plot time </a:t>
            </a:r>
            <a:r>
              <a:rPr lang="en-US" dirty="0">
                <a:solidFill>
                  <a:srgbClr val="FFFFFF"/>
                </a:solidFill>
              </a:rPr>
              <a:t>s</a:t>
            </a:r>
            <a:r>
              <a:rPr lang="en-US" dirty="0" smtClean="0">
                <a:solidFill>
                  <a:srgbClr val="FFFFFF"/>
                </a:solidFill>
              </a:rPr>
              <a:t>eries </a:t>
            </a:r>
            <a:r>
              <a:rPr lang="en-US" dirty="0">
                <a:solidFill>
                  <a:srgbClr val="FFFFFF"/>
                </a:solidFill>
              </a:rPr>
              <a:t>at </a:t>
            </a:r>
            <a:r>
              <a:rPr lang="en-US" dirty="0" err="1">
                <a:solidFill>
                  <a:srgbClr val="FFFFFF"/>
                </a:solidFill>
              </a:rPr>
              <a:t>g</a:t>
            </a:r>
            <a:r>
              <a:rPr lang="en-US" dirty="0" err="1" smtClean="0">
                <a:solidFill>
                  <a:srgbClr val="FFFFFF"/>
                </a:solidFill>
              </a:rPr>
              <a:t>ridpoints</a:t>
            </a:r>
            <a:endParaRPr lang="en-US" dirty="0" smtClean="0">
              <a:solidFill>
                <a:srgbClr val="FFFFFF"/>
              </a:solidFill>
            </a:endParaRPr>
          </a:p>
          <a:p>
            <a:pPr marL="0" indent="0">
              <a:buNone/>
            </a:pPr>
            <a:r>
              <a:rPr lang="en-GB" sz="1800" b="1" dirty="0" smtClean="0">
                <a:solidFill>
                  <a:srgbClr val="FFFFFF"/>
                </a:solidFill>
              </a:rPr>
              <a:t>How</a:t>
            </a:r>
            <a:r>
              <a:rPr lang="en-GB" sz="1800" b="1" dirty="0">
                <a:solidFill>
                  <a:srgbClr val="FFFFFF"/>
                </a:solidFill>
              </a:rPr>
              <a:t>?</a:t>
            </a:r>
            <a:r>
              <a:rPr lang="en-GB" sz="1800" dirty="0">
                <a:solidFill>
                  <a:srgbClr val="FFFFFF"/>
                </a:solidFill>
              </a:rPr>
              <a:t> MIKE View -&gt; Plot -&gt; TS in </a:t>
            </a:r>
            <a:r>
              <a:rPr lang="en-GB" sz="1800" dirty="0" err="1">
                <a:solidFill>
                  <a:srgbClr val="FFFFFF"/>
                </a:solidFill>
              </a:rPr>
              <a:t>Gridpoints</a:t>
            </a:r>
            <a:endParaRPr lang="en-GB" sz="1800" dirty="0">
              <a:solidFill>
                <a:srgbClr val="FFFFFF"/>
              </a:solidFill>
            </a:endParaRPr>
          </a:p>
          <a:p>
            <a:pPr marL="0" indent="0">
              <a:buNone/>
            </a:pPr>
            <a:endParaRPr lang="en-US" dirty="0">
              <a:solidFill>
                <a:srgbClr val="FFFFFF"/>
              </a:solidFill>
            </a:endParaRPr>
          </a:p>
          <a:p>
            <a:pPr marL="0" indent="0">
              <a:buNone/>
            </a:pPr>
            <a:endParaRPr lang="en-GB" dirty="0"/>
          </a:p>
        </p:txBody>
      </p:sp>
      <p:sp>
        <p:nvSpPr>
          <p:cNvPr id="17" name="Line 10"/>
          <p:cNvSpPr>
            <a:spLocks noChangeShapeType="1"/>
          </p:cNvSpPr>
          <p:nvPr/>
        </p:nvSpPr>
        <p:spPr bwMode="auto">
          <a:xfrm>
            <a:off x="1135955" y="3079001"/>
            <a:ext cx="0" cy="539750"/>
          </a:xfrm>
          <a:prstGeom prst="line">
            <a:avLst/>
          </a:prstGeom>
          <a:noFill/>
          <a:ln w="28575">
            <a:solidFill>
              <a:schemeClr val="accent2"/>
            </a:solidFill>
            <a:round/>
            <a:headEnd/>
            <a:tailEnd type="triangle" w="med" len="med"/>
          </a:ln>
          <a:effectLst/>
        </p:spPr>
        <p:txBody>
          <a:bodyPr/>
          <a:lstStyle/>
          <a:p>
            <a:endParaRPr lang="da-DK"/>
          </a:p>
        </p:txBody>
      </p:sp>
      <p:sp>
        <p:nvSpPr>
          <p:cNvPr id="18" name="Freeform 11"/>
          <p:cNvSpPr>
            <a:spLocks/>
          </p:cNvSpPr>
          <p:nvPr/>
        </p:nvSpPr>
        <p:spPr bwMode="auto">
          <a:xfrm>
            <a:off x="1115640" y="5023688"/>
            <a:ext cx="2484438" cy="539750"/>
          </a:xfrm>
          <a:custGeom>
            <a:avLst/>
            <a:gdLst/>
            <a:ahLst/>
            <a:cxnLst>
              <a:cxn ang="0">
                <a:pos x="0" y="0"/>
              </a:cxn>
              <a:cxn ang="0">
                <a:pos x="0" y="295"/>
              </a:cxn>
              <a:cxn ang="0">
                <a:pos x="1111" y="295"/>
              </a:cxn>
            </a:cxnLst>
            <a:rect l="0" t="0" r="r" b="b"/>
            <a:pathLst>
              <a:path w="1111" h="295">
                <a:moveTo>
                  <a:pt x="0" y="0"/>
                </a:moveTo>
                <a:lnTo>
                  <a:pt x="0" y="295"/>
                </a:lnTo>
                <a:lnTo>
                  <a:pt x="1111" y="295"/>
                </a:lnTo>
              </a:path>
            </a:pathLst>
          </a:custGeom>
          <a:noFill/>
          <a:ln w="28575">
            <a:solidFill>
              <a:schemeClr val="accent2"/>
            </a:solidFill>
            <a:round/>
            <a:headEnd type="none" w="med" len="med"/>
            <a:tailEnd type="triangle" w="med" len="med"/>
          </a:ln>
          <a:effectLst/>
        </p:spPr>
        <p:txBody>
          <a:bodyPr/>
          <a:lstStyle/>
          <a:p>
            <a:endParaRPr lang="da-DK"/>
          </a:p>
        </p:txBody>
      </p:sp>
      <p:sp>
        <p:nvSpPr>
          <p:cNvPr id="19" name="Freeform 14"/>
          <p:cNvSpPr>
            <a:spLocks/>
          </p:cNvSpPr>
          <p:nvPr/>
        </p:nvSpPr>
        <p:spPr bwMode="auto">
          <a:xfrm>
            <a:off x="7868543" y="2250326"/>
            <a:ext cx="288925" cy="1295400"/>
          </a:xfrm>
          <a:custGeom>
            <a:avLst/>
            <a:gdLst/>
            <a:ahLst/>
            <a:cxnLst>
              <a:cxn ang="0">
                <a:pos x="0" y="816"/>
              </a:cxn>
              <a:cxn ang="0">
                <a:pos x="227" y="816"/>
              </a:cxn>
              <a:cxn ang="0">
                <a:pos x="227" y="0"/>
              </a:cxn>
            </a:cxnLst>
            <a:rect l="0" t="0" r="r" b="b"/>
            <a:pathLst>
              <a:path w="227" h="816">
                <a:moveTo>
                  <a:pt x="0" y="816"/>
                </a:moveTo>
                <a:lnTo>
                  <a:pt x="227" y="816"/>
                </a:lnTo>
                <a:lnTo>
                  <a:pt x="227" y="0"/>
                </a:lnTo>
              </a:path>
            </a:pathLst>
          </a:custGeom>
          <a:noFill/>
          <a:ln w="28575">
            <a:solidFill>
              <a:schemeClr val="accent2"/>
            </a:solidFill>
            <a:round/>
            <a:headEnd type="triangle" w="med" len="med"/>
            <a:tailEnd type="triangle" w="med" len="med"/>
          </a:ln>
          <a:effectLst/>
        </p:spPr>
        <p:txBody>
          <a:bodyPr/>
          <a:lstStyle/>
          <a:p>
            <a:endParaRPr lang="da-DK"/>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5688013" y="1069975"/>
            <a:ext cx="3313112" cy="2503488"/>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a:srcRect/>
          <a:stretch>
            <a:fillRect/>
          </a:stretch>
        </p:blipFill>
        <p:spPr bwMode="auto">
          <a:xfrm>
            <a:off x="3851275" y="3963988"/>
            <a:ext cx="5178425" cy="2778125"/>
          </a:xfrm>
          <a:prstGeom prst="rect">
            <a:avLst/>
          </a:prstGeom>
          <a:noFill/>
          <a:ln w="9525">
            <a:noFill/>
            <a:miter lim="800000"/>
            <a:headEnd/>
            <a:tailEnd/>
          </a:ln>
          <a:effectLst/>
        </p:spPr>
      </p:pic>
      <p:pic>
        <p:nvPicPr>
          <p:cNvPr id="69636" name="Picture 4"/>
          <p:cNvPicPr>
            <a:picLocks noChangeAspect="1" noChangeArrowheads="1"/>
          </p:cNvPicPr>
          <p:nvPr/>
        </p:nvPicPr>
        <p:blipFill>
          <a:blip r:embed="rId4"/>
          <a:srcRect/>
          <a:stretch>
            <a:fillRect/>
          </a:stretch>
        </p:blipFill>
        <p:spPr bwMode="auto">
          <a:xfrm>
            <a:off x="539750" y="3860800"/>
            <a:ext cx="2886075" cy="1447800"/>
          </a:xfrm>
          <a:prstGeom prst="rect">
            <a:avLst/>
          </a:prstGeom>
          <a:noFill/>
          <a:ln w="9525">
            <a:noFill/>
            <a:miter lim="800000"/>
            <a:headEnd/>
            <a:tailEnd/>
          </a:ln>
          <a:effectLst/>
        </p:spPr>
      </p:pic>
      <p:pic>
        <p:nvPicPr>
          <p:cNvPr id="69639" name="Picture 7"/>
          <p:cNvPicPr>
            <a:picLocks noChangeAspect="1" noChangeArrowheads="1"/>
          </p:cNvPicPr>
          <p:nvPr/>
        </p:nvPicPr>
        <p:blipFill>
          <a:blip r:embed="rId5"/>
          <a:srcRect l="24733" t="6398" r="72720" b="90562"/>
          <a:stretch>
            <a:fillRect/>
          </a:stretch>
        </p:blipFill>
        <p:spPr bwMode="auto">
          <a:xfrm>
            <a:off x="971550" y="2852738"/>
            <a:ext cx="484188" cy="436562"/>
          </a:xfrm>
          <a:prstGeom prst="rect">
            <a:avLst/>
          </a:prstGeom>
          <a:noFill/>
          <a:ln w="9525">
            <a:noFill/>
            <a:miter lim="800000"/>
            <a:headEnd/>
            <a:tailEnd/>
          </a:ln>
          <a:effectLst/>
        </p:spPr>
      </p:pic>
      <p:sp>
        <p:nvSpPr>
          <p:cNvPr id="69641" name="Text Box 9"/>
          <p:cNvSpPr txBox="1">
            <a:spLocks noChangeArrowheads="1"/>
          </p:cNvSpPr>
          <p:nvPr/>
        </p:nvSpPr>
        <p:spPr bwMode="auto">
          <a:xfrm>
            <a:off x="1439863" y="2944813"/>
            <a:ext cx="1547812" cy="584775"/>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600" dirty="0">
                <a:solidFill>
                  <a:srgbClr val="FFFFFF"/>
                </a:solidFill>
                <a:latin typeface="Arial"/>
              </a:rPr>
              <a:t>Select </a:t>
            </a:r>
            <a:r>
              <a:rPr lang="en-GB" sz="1600" dirty="0" err="1">
                <a:solidFill>
                  <a:srgbClr val="FFFFFF"/>
                </a:solidFill>
                <a:latin typeface="Arial"/>
              </a:rPr>
              <a:t>Gridpoint</a:t>
            </a:r>
            <a:endParaRPr lang="en-GB" sz="1600" dirty="0">
              <a:solidFill>
                <a:srgbClr val="FFFFFF"/>
              </a:solidFill>
              <a:latin typeface="Arial"/>
            </a:endParaRPr>
          </a:p>
        </p:txBody>
      </p:sp>
      <p:sp>
        <p:nvSpPr>
          <p:cNvPr id="69642" name="Text Box 10"/>
          <p:cNvSpPr txBox="1">
            <a:spLocks noChangeArrowheads="1"/>
          </p:cNvSpPr>
          <p:nvPr/>
        </p:nvSpPr>
        <p:spPr bwMode="auto">
          <a:xfrm>
            <a:off x="863600" y="5768975"/>
            <a:ext cx="3492500" cy="584775"/>
          </a:xfrm>
          <a:prstGeom prst="rect">
            <a:avLst/>
          </a:prstGeom>
          <a:noFill/>
          <a:ln w="9525">
            <a:noFill/>
            <a:miter lim="800000"/>
            <a:headEnd/>
            <a:tailEnd/>
          </a:ln>
          <a:effectLst/>
        </p:spPr>
        <p:txBody>
          <a:bodyPr>
            <a:spAutoFit/>
          </a:bodyPr>
          <a:lstStyle/>
          <a:p>
            <a:r>
              <a:rPr lang="en-GB" sz="1600" dirty="0" smtClean="0">
                <a:solidFill>
                  <a:srgbClr val="FFFFFF"/>
                </a:solidFill>
                <a:latin typeface="Arial"/>
              </a:rPr>
              <a:t>Summary Data for</a:t>
            </a:r>
          </a:p>
          <a:p>
            <a:r>
              <a:rPr lang="en-GB" sz="1600" dirty="0" smtClean="0">
                <a:solidFill>
                  <a:srgbClr val="FFFFFF"/>
                </a:solidFill>
                <a:latin typeface="Arial"/>
              </a:rPr>
              <a:t>All </a:t>
            </a:r>
            <a:r>
              <a:rPr lang="en-GB" sz="1600" dirty="0" err="1" smtClean="0">
                <a:solidFill>
                  <a:srgbClr val="FFFFFF"/>
                </a:solidFill>
                <a:latin typeface="Arial"/>
              </a:rPr>
              <a:t>Gridpoints</a:t>
            </a:r>
            <a:r>
              <a:rPr lang="en-GB" sz="1600" dirty="0" smtClean="0">
                <a:solidFill>
                  <a:srgbClr val="FFFFFF"/>
                </a:solidFill>
                <a:latin typeface="Arial"/>
              </a:rPr>
              <a:t> (Max/Min)</a:t>
            </a:r>
            <a:endParaRPr lang="en-GB" sz="1600" dirty="0">
              <a:solidFill>
                <a:srgbClr val="FFFFFF"/>
              </a:solidFill>
              <a:latin typeface="Arial"/>
            </a:endParaRPr>
          </a:p>
        </p:txBody>
      </p:sp>
      <p:sp>
        <p:nvSpPr>
          <p:cNvPr id="69647" name="Text Box 15"/>
          <p:cNvSpPr txBox="1">
            <a:spLocks noChangeArrowheads="1"/>
          </p:cNvSpPr>
          <p:nvPr/>
        </p:nvSpPr>
        <p:spPr bwMode="auto">
          <a:xfrm>
            <a:off x="3779838" y="3638550"/>
            <a:ext cx="5111750" cy="338554"/>
          </a:xfrm>
          <a:prstGeom prst="rect">
            <a:avLst/>
          </a:prstGeom>
          <a:noFill/>
          <a:ln w="9525">
            <a:noFill/>
            <a:miter lim="800000"/>
            <a:headEnd/>
            <a:tailEnd/>
          </a:ln>
          <a:effectLst/>
        </p:spPr>
        <p:txBody>
          <a:bodyPr>
            <a:spAutoFit/>
          </a:bodyPr>
          <a:lstStyle/>
          <a:p>
            <a:r>
              <a:rPr lang="en-GB" sz="1600" dirty="0" smtClean="0">
                <a:solidFill>
                  <a:srgbClr val="FFFFFF"/>
                </a:solidFill>
                <a:latin typeface="Arial"/>
              </a:rPr>
              <a:t>Tabular Data (Copy to External Software)</a:t>
            </a:r>
            <a:endParaRPr lang="en-GB" sz="1600" dirty="0">
              <a:solidFill>
                <a:srgbClr val="FFFFFF"/>
              </a:solidFill>
              <a:latin typeface="Arial"/>
            </a:endParaRPr>
          </a:p>
        </p:txBody>
      </p:sp>
      <p:sp>
        <p:nvSpPr>
          <p:cNvPr id="69650" name="Rectangle 18"/>
          <p:cNvSpPr>
            <a:spLocks noGrp="1" noChangeArrowheads="1"/>
          </p:cNvSpPr>
          <p:nvPr>
            <p:ph type="title"/>
          </p:nvPr>
        </p:nvSpPr>
        <p:spPr>
          <a:noFill/>
          <a:ln/>
        </p:spPr>
        <p:txBody>
          <a:bodyPr/>
          <a:lstStyle/>
          <a:p>
            <a:r>
              <a:rPr lang="da-DK">
                <a:solidFill>
                  <a:srgbClr val="FFFFFF"/>
                </a:solidFill>
              </a:rPr>
              <a:t>MIKE VIEW</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Plot time series at </a:t>
            </a:r>
            <a:r>
              <a:rPr lang="en-US" dirty="0" err="1">
                <a:solidFill>
                  <a:srgbClr val="FFFFFF"/>
                </a:solidFill>
              </a:rPr>
              <a:t>gridpoints</a:t>
            </a:r>
            <a:endParaRPr lang="en-US" dirty="0">
              <a:solidFill>
                <a:srgbClr val="FFFFFF"/>
              </a:solidFill>
            </a:endParaRPr>
          </a:p>
          <a:p>
            <a:pPr marL="0" indent="0">
              <a:buNone/>
            </a:pPr>
            <a:r>
              <a:rPr lang="en-GB" sz="1800" b="1" dirty="0" smtClean="0">
                <a:solidFill>
                  <a:srgbClr val="FFFFFF"/>
                </a:solidFill>
              </a:rPr>
              <a:t>How</a:t>
            </a:r>
            <a:r>
              <a:rPr lang="en-GB" sz="1800" b="1" dirty="0">
                <a:solidFill>
                  <a:srgbClr val="FFFFFF"/>
                </a:solidFill>
              </a:rPr>
              <a:t>?</a:t>
            </a:r>
            <a:r>
              <a:rPr lang="en-GB" sz="1800" dirty="0">
                <a:solidFill>
                  <a:srgbClr val="FFFFFF"/>
                </a:solidFill>
              </a:rPr>
              <a:t> MIKE View -&gt; Plot -&gt; TS in </a:t>
            </a:r>
            <a:r>
              <a:rPr lang="en-GB" sz="1800" dirty="0" err="1">
                <a:solidFill>
                  <a:srgbClr val="FFFFFF"/>
                </a:solidFill>
              </a:rPr>
              <a:t>Gridpoints</a:t>
            </a:r>
            <a:endParaRPr lang="en-GB" sz="1800" dirty="0">
              <a:solidFill>
                <a:srgbClr val="FFFFFF"/>
              </a:solidFill>
            </a:endParaRPr>
          </a:p>
          <a:p>
            <a:pPr marL="0" indent="0">
              <a:buNone/>
            </a:pPr>
            <a:endParaRPr lang="en-US" dirty="0">
              <a:solidFill>
                <a:srgbClr val="FFFFFF"/>
              </a:solidFill>
            </a:endParaRPr>
          </a:p>
          <a:p>
            <a:pPr marL="0" indent="0">
              <a:buNone/>
            </a:pPr>
            <a:endParaRPr lang="en-GB" dirty="0"/>
          </a:p>
        </p:txBody>
      </p:sp>
      <p:sp>
        <p:nvSpPr>
          <p:cNvPr id="16" name="Line 11"/>
          <p:cNvSpPr>
            <a:spLocks noChangeShapeType="1"/>
          </p:cNvSpPr>
          <p:nvPr/>
        </p:nvSpPr>
        <p:spPr bwMode="auto">
          <a:xfrm>
            <a:off x="1214414" y="3286124"/>
            <a:ext cx="0" cy="539750"/>
          </a:xfrm>
          <a:prstGeom prst="line">
            <a:avLst/>
          </a:prstGeom>
          <a:noFill/>
          <a:ln w="28575">
            <a:solidFill>
              <a:schemeClr val="accent2"/>
            </a:solidFill>
            <a:round/>
            <a:headEnd/>
            <a:tailEnd type="triangle" w="med" len="med"/>
          </a:ln>
          <a:effectLst/>
        </p:spPr>
        <p:txBody>
          <a:bodyPr/>
          <a:lstStyle/>
          <a:p>
            <a:endParaRPr lang="da-DK"/>
          </a:p>
        </p:txBody>
      </p:sp>
      <p:sp>
        <p:nvSpPr>
          <p:cNvPr id="17" name="Freeform 12"/>
          <p:cNvSpPr>
            <a:spLocks/>
          </p:cNvSpPr>
          <p:nvPr/>
        </p:nvSpPr>
        <p:spPr bwMode="auto">
          <a:xfrm>
            <a:off x="2000232" y="5172696"/>
            <a:ext cx="1836737" cy="539750"/>
          </a:xfrm>
          <a:custGeom>
            <a:avLst/>
            <a:gdLst/>
            <a:ahLst/>
            <a:cxnLst>
              <a:cxn ang="0">
                <a:pos x="0" y="0"/>
              </a:cxn>
              <a:cxn ang="0">
                <a:pos x="0" y="295"/>
              </a:cxn>
              <a:cxn ang="0">
                <a:pos x="1111" y="295"/>
              </a:cxn>
            </a:cxnLst>
            <a:rect l="0" t="0" r="r" b="b"/>
            <a:pathLst>
              <a:path w="1111" h="295">
                <a:moveTo>
                  <a:pt x="0" y="0"/>
                </a:moveTo>
                <a:lnTo>
                  <a:pt x="0" y="295"/>
                </a:lnTo>
                <a:lnTo>
                  <a:pt x="1111" y="295"/>
                </a:lnTo>
              </a:path>
            </a:pathLst>
          </a:custGeom>
          <a:noFill/>
          <a:ln w="28575">
            <a:solidFill>
              <a:schemeClr val="accent2"/>
            </a:solidFill>
            <a:round/>
            <a:headEnd type="none" w="med" len="med"/>
            <a:tailEnd type="triangle" w="med" len="med"/>
          </a:ln>
          <a:effectLst/>
        </p:spPr>
        <p:txBody>
          <a:bodyPr/>
          <a:lstStyle/>
          <a:p>
            <a:endParaRPr lang="da-DK"/>
          </a:p>
        </p:txBody>
      </p:sp>
      <p:sp>
        <p:nvSpPr>
          <p:cNvPr id="18" name="Rectangle 13"/>
          <p:cNvSpPr>
            <a:spLocks noChangeArrowheads="1"/>
          </p:cNvSpPr>
          <p:nvPr/>
        </p:nvSpPr>
        <p:spPr bwMode="auto">
          <a:xfrm>
            <a:off x="8001024" y="4685700"/>
            <a:ext cx="1006475" cy="252413"/>
          </a:xfrm>
          <a:prstGeom prst="rect">
            <a:avLst/>
          </a:prstGeom>
          <a:noFill/>
          <a:ln w="28575">
            <a:solidFill>
              <a:schemeClr val="accent2"/>
            </a:solidFill>
            <a:miter lim="800000"/>
            <a:headEnd/>
            <a:tailEnd/>
          </a:ln>
          <a:effectLst/>
        </p:spPr>
        <p:txBody>
          <a:bodyPr wrap="none" anchor="ctr"/>
          <a:lstStyle/>
          <a:p>
            <a:endParaRPr lang="da-DK"/>
          </a:p>
        </p:txBody>
      </p:sp>
      <p:sp>
        <p:nvSpPr>
          <p:cNvPr id="19" name="Line 14"/>
          <p:cNvSpPr>
            <a:spLocks noChangeShapeType="1"/>
          </p:cNvSpPr>
          <p:nvPr/>
        </p:nvSpPr>
        <p:spPr bwMode="auto">
          <a:xfrm flipH="1" flipV="1">
            <a:off x="8143900" y="3393131"/>
            <a:ext cx="71438" cy="1185863"/>
          </a:xfrm>
          <a:prstGeom prst="line">
            <a:avLst/>
          </a:prstGeom>
          <a:noFill/>
          <a:ln w="28575">
            <a:solidFill>
              <a:schemeClr val="accent2"/>
            </a:solidFill>
            <a:round/>
            <a:headEnd/>
            <a:tailEnd type="triangle" w="med" len="med"/>
          </a:ln>
          <a:effectLst/>
        </p:spPr>
        <p:txBody>
          <a:bodyPr/>
          <a:lstStyle/>
          <a:p>
            <a:endParaRPr lang="da-DK"/>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p:cNvPicPr>
            <a:picLocks noChangeAspect="1" noChangeArrowheads="1"/>
          </p:cNvPicPr>
          <p:nvPr/>
        </p:nvPicPr>
        <p:blipFill>
          <a:blip r:embed="rId2"/>
          <a:srcRect/>
          <a:stretch>
            <a:fillRect/>
          </a:stretch>
        </p:blipFill>
        <p:spPr bwMode="auto">
          <a:xfrm>
            <a:off x="3419475" y="2133600"/>
            <a:ext cx="5581650" cy="4581525"/>
          </a:xfrm>
          <a:prstGeom prst="rect">
            <a:avLst/>
          </a:prstGeom>
          <a:noFill/>
          <a:ln w="9525">
            <a:noFill/>
            <a:miter lim="800000"/>
            <a:headEnd/>
            <a:tailEnd/>
          </a:ln>
          <a:effectLst/>
        </p:spPr>
      </p:pic>
      <p:sp>
        <p:nvSpPr>
          <p:cNvPr id="70662" name="Text Box 6"/>
          <p:cNvSpPr txBox="1">
            <a:spLocks noChangeArrowheads="1"/>
          </p:cNvSpPr>
          <p:nvPr/>
        </p:nvSpPr>
        <p:spPr bwMode="auto">
          <a:xfrm>
            <a:off x="250825" y="4653136"/>
            <a:ext cx="3492500" cy="641350"/>
          </a:xfrm>
          <a:prstGeom prst="rect">
            <a:avLst/>
          </a:prstGeom>
          <a:noFill/>
          <a:ln w="9525">
            <a:noFill/>
            <a:miter lim="800000"/>
            <a:headEnd/>
            <a:tailEnd/>
          </a:ln>
          <a:effectLst/>
        </p:spPr>
        <p:txBody>
          <a:bodyPr>
            <a:spAutoFit/>
          </a:bodyPr>
          <a:lstStyle/>
          <a:p>
            <a:r>
              <a:rPr lang="en-GB" sz="1800" smtClean="0">
                <a:solidFill>
                  <a:srgbClr val="FFFFFF"/>
                </a:solidFill>
                <a:latin typeface="Arial"/>
              </a:rPr>
              <a:t>Change the Appearance</a:t>
            </a:r>
            <a:br>
              <a:rPr lang="en-GB" sz="1800" smtClean="0">
                <a:solidFill>
                  <a:srgbClr val="FFFFFF"/>
                </a:solidFill>
                <a:latin typeface="Arial"/>
              </a:rPr>
            </a:br>
            <a:r>
              <a:rPr lang="en-GB" sz="1800" smtClean="0">
                <a:solidFill>
                  <a:srgbClr val="FFFFFF"/>
                </a:solidFill>
                <a:latin typeface="Arial"/>
              </a:rPr>
              <a:t>of Plotted Data</a:t>
            </a:r>
            <a:endParaRPr lang="en-GB" sz="1800" dirty="0">
              <a:solidFill>
                <a:srgbClr val="FFFFFF"/>
              </a:solidFill>
              <a:latin typeface="Arial"/>
            </a:endParaRPr>
          </a:p>
        </p:txBody>
      </p:sp>
      <p:sp>
        <p:nvSpPr>
          <p:cNvPr id="70663" name="Rectangle 7"/>
          <p:cNvSpPr>
            <a:spLocks noGrp="1" noChangeArrowheads="1"/>
          </p:cNvSpPr>
          <p:nvPr>
            <p:ph type="title"/>
          </p:nvPr>
        </p:nvSpPr>
        <p:spPr>
          <a:noFill/>
          <a:ln/>
        </p:spPr>
        <p:txBody>
          <a:bodyPr/>
          <a:lstStyle/>
          <a:p>
            <a:r>
              <a:rPr lang="da-DK">
                <a:solidFill>
                  <a:srgbClr val="FFFFFF"/>
                </a:solidFill>
              </a:rPr>
              <a:t>MIKE VIEW</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Time Series View Options (TS Settings</a:t>
            </a:r>
            <a:r>
              <a:rPr lang="en-US" dirty="0" smtClean="0">
                <a:solidFill>
                  <a:srgbClr val="FFFFFF"/>
                </a:solidFill>
              </a:rPr>
              <a:t>)</a:t>
            </a:r>
          </a:p>
          <a:p>
            <a:pPr marL="0" indent="0">
              <a:buNone/>
            </a:pPr>
            <a:r>
              <a:rPr lang="en-GB" sz="1800" b="1" dirty="0">
                <a:solidFill>
                  <a:srgbClr val="FFFFFF"/>
                </a:solidFill>
              </a:rPr>
              <a:t>How?</a:t>
            </a:r>
            <a:r>
              <a:rPr lang="en-GB" sz="1800" dirty="0">
                <a:solidFill>
                  <a:srgbClr val="FFFFFF"/>
                </a:solidFill>
              </a:rPr>
              <a:t> Time </a:t>
            </a:r>
            <a:r>
              <a:rPr lang="en-GB" sz="1800" dirty="0" smtClean="0">
                <a:solidFill>
                  <a:srgbClr val="FFFFFF"/>
                </a:solidFill>
              </a:rPr>
              <a:t>Series -&gt; </a:t>
            </a:r>
            <a:r>
              <a:rPr lang="en-GB" sz="1800" dirty="0">
                <a:solidFill>
                  <a:srgbClr val="FFFFFF"/>
                </a:solidFill>
              </a:rPr>
              <a:t>Right Click (Options)</a:t>
            </a: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srcRect/>
          <a:stretch>
            <a:fillRect/>
          </a:stretch>
        </p:blipFill>
        <p:spPr bwMode="auto">
          <a:xfrm>
            <a:off x="3455988" y="2573338"/>
            <a:ext cx="5524500" cy="4143375"/>
          </a:xfrm>
          <a:prstGeom prst="rect">
            <a:avLst/>
          </a:prstGeom>
          <a:noFill/>
          <a:ln w="9525">
            <a:noFill/>
            <a:miter lim="800000"/>
            <a:headEnd/>
            <a:tailEnd/>
          </a:ln>
          <a:effectLst/>
        </p:spPr>
      </p:pic>
      <p:pic>
        <p:nvPicPr>
          <p:cNvPr id="73731" name="Picture 3"/>
          <p:cNvPicPr>
            <a:picLocks noChangeAspect="1" noChangeArrowheads="1"/>
          </p:cNvPicPr>
          <p:nvPr/>
        </p:nvPicPr>
        <p:blipFill>
          <a:blip r:embed="rId4"/>
          <a:srcRect l="27316" t="6398" r="70506" b="90562"/>
          <a:stretch>
            <a:fillRect/>
          </a:stretch>
        </p:blipFill>
        <p:spPr bwMode="auto">
          <a:xfrm>
            <a:off x="2016125" y="2816225"/>
            <a:ext cx="539750" cy="568325"/>
          </a:xfrm>
          <a:prstGeom prst="rect">
            <a:avLst/>
          </a:prstGeom>
          <a:noFill/>
          <a:ln w="9525">
            <a:noFill/>
            <a:miter lim="800000"/>
            <a:headEnd/>
            <a:tailEnd/>
          </a:ln>
          <a:effectLst/>
        </p:spPr>
      </p:pic>
      <p:sp>
        <p:nvSpPr>
          <p:cNvPr id="73735" name="Freeform 7"/>
          <p:cNvSpPr>
            <a:spLocks/>
          </p:cNvSpPr>
          <p:nvPr/>
        </p:nvSpPr>
        <p:spPr bwMode="auto">
          <a:xfrm>
            <a:off x="2268538" y="3429000"/>
            <a:ext cx="2051050" cy="539750"/>
          </a:xfrm>
          <a:custGeom>
            <a:avLst/>
            <a:gdLst/>
            <a:ahLst/>
            <a:cxnLst>
              <a:cxn ang="0">
                <a:pos x="0" y="0"/>
              </a:cxn>
              <a:cxn ang="0">
                <a:pos x="0" y="295"/>
              </a:cxn>
              <a:cxn ang="0">
                <a:pos x="1111" y="295"/>
              </a:cxn>
            </a:cxnLst>
            <a:rect l="0" t="0" r="r" b="b"/>
            <a:pathLst>
              <a:path w="1111" h="295">
                <a:moveTo>
                  <a:pt x="0" y="0"/>
                </a:moveTo>
                <a:lnTo>
                  <a:pt x="0" y="295"/>
                </a:lnTo>
                <a:lnTo>
                  <a:pt x="1111" y="295"/>
                </a:lnTo>
              </a:path>
            </a:pathLst>
          </a:custGeom>
          <a:noFill/>
          <a:ln w="28575">
            <a:solidFill>
              <a:schemeClr val="accent2"/>
            </a:solidFill>
            <a:round/>
            <a:headEnd type="none" w="med" len="med"/>
            <a:tailEnd type="triangle" w="med" len="med"/>
          </a:ln>
          <a:effectLst/>
        </p:spPr>
        <p:txBody>
          <a:bodyPr/>
          <a:lstStyle/>
          <a:p>
            <a:endParaRPr lang="da-DK"/>
          </a:p>
        </p:txBody>
      </p:sp>
      <p:sp>
        <p:nvSpPr>
          <p:cNvPr id="73736" name="Text Box 8"/>
          <p:cNvSpPr txBox="1">
            <a:spLocks noChangeArrowheads="1"/>
          </p:cNvSpPr>
          <p:nvPr/>
        </p:nvSpPr>
        <p:spPr bwMode="auto">
          <a:xfrm>
            <a:off x="250825" y="4725144"/>
            <a:ext cx="3492500" cy="1465262"/>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MIKE 11 Bank Markers</a:t>
            </a:r>
          </a:p>
          <a:p>
            <a:r>
              <a:rPr lang="en-GB" sz="1800" dirty="0" smtClean="0">
                <a:solidFill>
                  <a:srgbClr val="FFFFFF"/>
                </a:solidFill>
                <a:latin typeface="Arial"/>
              </a:rPr>
              <a:t>(1, 2 &amp; 3) Define Invert</a:t>
            </a:r>
          </a:p>
          <a:p>
            <a:r>
              <a:rPr lang="en-GB" sz="1800" dirty="0" smtClean="0">
                <a:solidFill>
                  <a:srgbClr val="FFFFFF"/>
                </a:solidFill>
                <a:latin typeface="Arial"/>
              </a:rPr>
              <a:t>and Bank Profiles (L &amp; R)</a:t>
            </a:r>
          </a:p>
          <a:p>
            <a:endParaRPr lang="en-GB" sz="1800" dirty="0" smtClean="0">
              <a:solidFill>
                <a:srgbClr val="FFFFFF"/>
              </a:solidFill>
              <a:latin typeface="Arial"/>
            </a:endParaRPr>
          </a:p>
          <a:p>
            <a:r>
              <a:rPr lang="en-GB" sz="1800" dirty="0" smtClean="0">
                <a:solidFill>
                  <a:srgbClr val="FFFFFF"/>
                </a:solidFill>
                <a:latin typeface="Arial"/>
              </a:rPr>
              <a:t>Max Level (Dotted Red)</a:t>
            </a:r>
            <a:endParaRPr lang="en-GB" sz="1800" dirty="0">
              <a:solidFill>
                <a:srgbClr val="FFFFFF"/>
              </a:solidFill>
              <a:latin typeface="Arial"/>
            </a:endParaRPr>
          </a:p>
        </p:txBody>
      </p:sp>
      <p:pic>
        <p:nvPicPr>
          <p:cNvPr id="73737" name="Picture 9"/>
          <p:cNvPicPr>
            <a:picLocks noChangeAspect="1" noChangeArrowheads="1"/>
          </p:cNvPicPr>
          <p:nvPr/>
        </p:nvPicPr>
        <p:blipFill>
          <a:blip r:embed="rId5"/>
          <a:srcRect l="38760" t="5907" r="46512" b="90070"/>
          <a:stretch>
            <a:fillRect/>
          </a:stretch>
        </p:blipFill>
        <p:spPr bwMode="auto">
          <a:xfrm>
            <a:off x="6048375" y="3897313"/>
            <a:ext cx="2619375" cy="536575"/>
          </a:xfrm>
          <a:prstGeom prst="rect">
            <a:avLst/>
          </a:prstGeom>
          <a:noFill/>
          <a:ln w="9525">
            <a:noFill/>
            <a:miter lim="800000"/>
            <a:headEnd/>
            <a:tailEnd/>
          </a:ln>
          <a:effectLst/>
        </p:spPr>
      </p:pic>
      <p:sp>
        <p:nvSpPr>
          <p:cNvPr id="73738" name="Text Box 10"/>
          <p:cNvSpPr txBox="1">
            <a:spLocks noChangeArrowheads="1"/>
          </p:cNvSpPr>
          <p:nvPr/>
        </p:nvSpPr>
        <p:spPr bwMode="auto">
          <a:xfrm>
            <a:off x="1619250" y="3933825"/>
            <a:ext cx="1547813" cy="584775"/>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600" dirty="0">
                <a:solidFill>
                  <a:srgbClr val="FFFFFF"/>
                </a:solidFill>
                <a:latin typeface="Arial"/>
              </a:rPr>
              <a:t>Use Mouse to Pick Branches</a:t>
            </a:r>
          </a:p>
        </p:txBody>
      </p:sp>
      <p:sp>
        <p:nvSpPr>
          <p:cNvPr id="73739" name="Text Box 11"/>
          <p:cNvSpPr txBox="1">
            <a:spLocks noChangeArrowheads="1"/>
          </p:cNvSpPr>
          <p:nvPr/>
        </p:nvSpPr>
        <p:spPr bwMode="auto">
          <a:xfrm>
            <a:off x="6696075" y="4437063"/>
            <a:ext cx="2087563" cy="304800"/>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400">
                <a:solidFill>
                  <a:srgbClr val="FFFFFF"/>
                </a:solidFill>
                <a:latin typeface="Arial"/>
              </a:rPr>
              <a:t>Animate Water Surface</a:t>
            </a:r>
          </a:p>
        </p:txBody>
      </p:sp>
      <p:sp>
        <p:nvSpPr>
          <p:cNvPr id="73740" name="Text Box 12"/>
          <p:cNvSpPr txBox="1">
            <a:spLocks noChangeArrowheads="1"/>
          </p:cNvSpPr>
          <p:nvPr/>
        </p:nvSpPr>
        <p:spPr bwMode="auto">
          <a:xfrm>
            <a:off x="5147245" y="1916832"/>
            <a:ext cx="4105275" cy="641350"/>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Use SHIFT-Click and CTRL-Click</a:t>
            </a:r>
            <a:br>
              <a:rPr lang="en-GB" sz="1800" dirty="0" smtClean="0">
                <a:solidFill>
                  <a:srgbClr val="FFFFFF"/>
                </a:solidFill>
                <a:latin typeface="Arial"/>
              </a:rPr>
            </a:br>
            <a:r>
              <a:rPr lang="en-GB" sz="1800" dirty="0" smtClean="0">
                <a:solidFill>
                  <a:srgbClr val="FFFFFF"/>
                </a:solidFill>
                <a:latin typeface="Arial"/>
              </a:rPr>
              <a:t>to Control Profile Selection</a:t>
            </a:r>
            <a:endParaRPr lang="en-GB" sz="1800" dirty="0">
              <a:solidFill>
                <a:srgbClr val="FFFFFF"/>
              </a:solidFill>
              <a:latin typeface="Arial"/>
            </a:endParaRPr>
          </a:p>
        </p:txBody>
      </p:sp>
      <p:sp>
        <p:nvSpPr>
          <p:cNvPr id="73741" name="Rectangle 13"/>
          <p:cNvSpPr>
            <a:spLocks noGrp="1" noChangeArrowheads="1"/>
          </p:cNvSpPr>
          <p:nvPr>
            <p:ph type="title"/>
          </p:nvPr>
        </p:nvSpPr>
        <p:spPr>
          <a:noFill/>
          <a:ln/>
        </p:spPr>
        <p:txBody>
          <a:bodyPr/>
          <a:lstStyle/>
          <a:p>
            <a:r>
              <a:rPr lang="da-DK">
                <a:solidFill>
                  <a:srgbClr val="FFFFFF"/>
                </a:solidFill>
              </a:rPr>
              <a:t>MIKE VIEW</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smtClean="0">
                <a:solidFill>
                  <a:srgbClr val="FFFFFF"/>
                </a:solidFill>
              </a:rPr>
              <a:t>Plot longitudinal </a:t>
            </a:r>
            <a:r>
              <a:rPr lang="en-US" dirty="0" smtClean="0">
                <a:solidFill>
                  <a:srgbClr val="FFFFFF"/>
                </a:solidFill>
              </a:rPr>
              <a:t>p</a:t>
            </a:r>
            <a:r>
              <a:rPr lang="en-US" dirty="0" smtClean="0">
                <a:solidFill>
                  <a:srgbClr val="FFFFFF"/>
                </a:solidFill>
              </a:rPr>
              <a:t>rofile of the river</a:t>
            </a:r>
            <a:endParaRPr lang="en-US" dirty="0" smtClean="0">
              <a:solidFill>
                <a:srgbClr val="FFFFFF"/>
              </a:solidFill>
            </a:endParaRPr>
          </a:p>
          <a:p>
            <a:pPr marL="0" indent="0">
              <a:buNone/>
            </a:pPr>
            <a:r>
              <a:rPr lang="en-GB" sz="1800" b="1" dirty="0">
                <a:solidFill>
                  <a:srgbClr val="FFFFFF"/>
                </a:solidFill>
              </a:rPr>
              <a:t>How?</a:t>
            </a:r>
            <a:r>
              <a:rPr lang="en-GB" sz="1800" dirty="0">
                <a:solidFill>
                  <a:srgbClr val="FFFFFF"/>
                </a:solidFill>
              </a:rPr>
              <a:t> MIKE View -&gt; Plot -&gt; Longitudinal Profile</a:t>
            </a: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4" name="Picture 6"/>
          <p:cNvPicPr>
            <a:picLocks noChangeAspect="1" noChangeArrowheads="1"/>
          </p:cNvPicPr>
          <p:nvPr/>
        </p:nvPicPr>
        <p:blipFill>
          <a:blip r:embed="rId2"/>
          <a:srcRect/>
          <a:stretch>
            <a:fillRect/>
          </a:stretch>
        </p:blipFill>
        <p:spPr bwMode="auto">
          <a:xfrm>
            <a:off x="489424" y="3645024"/>
            <a:ext cx="2570408" cy="2068375"/>
          </a:xfrm>
          <a:prstGeom prst="rect">
            <a:avLst/>
          </a:prstGeom>
          <a:noFill/>
          <a:ln w="9525">
            <a:noFill/>
            <a:miter lim="800000"/>
            <a:headEnd/>
            <a:tailEnd/>
          </a:ln>
          <a:effectLst/>
        </p:spPr>
      </p:pic>
      <p:sp>
        <p:nvSpPr>
          <p:cNvPr id="78855" name="Rectangle 7"/>
          <p:cNvSpPr>
            <a:spLocks noGrp="1" noChangeArrowheads="1"/>
          </p:cNvSpPr>
          <p:nvPr>
            <p:ph type="title"/>
          </p:nvPr>
        </p:nvSpPr>
        <p:spPr>
          <a:noFill/>
          <a:ln/>
        </p:spPr>
        <p:txBody>
          <a:bodyPr/>
          <a:lstStyle/>
          <a:p>
            <a:r>
              <a:rPr lang="da-DK" dirty="0">
                <a:solidFill>
                  <a:srgbClr val="FFFFFF"/>
                </a:solidFill>
              </a:rPr>
              <a:t>MIKE VIEW</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Longitudinal Profile Options (Axis</a:t>
            </a:r>
            <a:r>
              <a:rPr lang="en-US" dirty="0" smtClean="0">
                <a:solidFill>
                  <a:srgbClr val="FFFFFF"/>
                </a:solidFill>
              </a:rPr>
              <a:t>)</a:t>
            </a:r>
          </a:p>
          <a:p>
            <a:pPr marL="0" indent="0">
              <a:buNone/>
            </a:pPr>
            <a:r>
              <a:rPr lang="en-GB" sz="1800" b="1" dirty="0">
                <a:solidFill>
                  <a:srgbClr val="FFFFFF"/>
                </a:solidFill>
              </a:rPr>
              <a:t>How?</a:t>
            </a:r>
            <a:r>
              <a:rPr lang="en-GB" sz="1800" dirty="0">
                <a:solidFill>
                  <a:srgbClr val="FFFFFF"/>
                </a:solidFill>
              </a:rPr>
              <a:t> Longitudinal </a:t>
            </a:r>
            <a:r>
              <a:rPr lang="en-GB" sz="1800" dirty="0" smtClean="0">
                <a:solidFill>
                  <a:srgbClr val="FFFFFF"/>
                </a:solidFill>
              </a:rPr>
              <a:t>Profile -&gt; </a:t>
            </a:r>
            <a:r>
              <a:rPr lang="en-GB" sz="1800" dirty="0">
                <a:solidFill>
                  <a:srgbClr val="FFFFFF"/>
                </a:solidFill>
              </a:rPr>
              <a:t>Right Click (Options</a:t>
            </a:r>
            <a:r>
              <a:rPr lang="en-GB" sz="1800" dirty="0" smtClean="0">
                <a:solidFill>
                  <a:srgbClr val="FFFFFF"/>
                </a:solidFill>
              </a:rPr>
              <a:t>)</a:t>
            </a:r>
          </a:p>
          <a:p>
            <a:pPr marL="0" indent="0">
              <a:buNone/>
            </a:pPr>
            <a:endParaRPr lang="en-GB" sz="1800" dirty="0">
              <a:solidFill>
                <a:srgbClr val="FFFFFF"/>
              </a:solidFill>
            </a:endParaRPr>
          </a:p>
          <a:p>
            <a:pPr marL="0" indent="0">
              <a:buNone/>
            </a:pPr>
            <a:r>
              <a:rPr lang="en-GB" sz="1800" dirty="0" smtClean="0">
                <a:solidFill>
                  <a:srgbClr val="FFFFFF"/>
                </a:solidFill>
              </a:rPr>
              <a:t>Navigate through the different tabs</a:t>
            </a:r>
            <a:endParaRPr lang="en-GB" sz="1800" dirty="0">
              <a:solidFill>
                <a:srgbClr val="FFFFFF"/>
              </a:solidFill>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pic>
        <p:nvPicPr>
          <p:cNvPr id="7" name="Picture 2"/>
          <p:cNvPicPr>
            <a:picLocks noChangeAspect="1" noChangeArrowheads="1"/>
          </p:cNvPicPr>
          <p:nvPr/>
        </p:nvPicPr>
        <p:blipFill>
          <a:blip r:embed="rId3"/>
          <a:srcRect/>
          <a:stretch>
            <a:fillRect/>
          </a:stretch>
        </p:blipFill>
        <p:spPr bwMode="auto">
          <a:xfrm>
            <a:off x="3275856" y="3645024"/>
            <a:ext cx="2570408" cy="2068375"/>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6084169" y="3645024"/>
            <a:ext cx="2570408" cy="2068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3131840" y="2046784"/>
            <a:ext cx="5797301" cy="4665016"/>
          </a:xfrm>
          <a:prstGeom prst="rect">
            <a:avLst/>
          </a:prstGeom>
          <a:noFill/>
          <a:ln w="9525">
            <a:noFill/>
            <a:miter lim="800000"/>
            <a:headEnd/>
            <a:tailEnd/>
          </a:ln>
          <a:effectLst/>
        </p:spPr>
      </p:pic>
      <p:sp>
        <p:nvSpPr>
          <p:cNvPr id="80903" name="Rectangle 7"/>
          <p:cNvSpPr>
            <a:spLocks noGrp="1" noChangeArrowheads="1"/>
          </p:cNvSpPr>
          <p:nvPr>
            <p:ph type="title"/>
          </p:nvPr>
        </p:nvSpPr>
        <p:spPr>
          <a:noFill/>
          <a:ln/>
        </p:spPr>
        <p:txBody>
          <a:bodyPr/>
          <a:lstStyle/>
          <a:p>
            <a:r>
              <a:rPr lang="da-DK">
                <a:solidFill>
                  <a:srgbClr val="FFFFFF"/>
                </a:solidFill>
              </a:rPr>
              <a:t>MIKE VIEW</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Longitudinal Profile Options (Graphical Items</a:t>
            </a:r>
            <a:r>
              <a:rPr lang="en-US" dirty="0" smtClean="0">
                <a:solidFill>
                  <a:srgbClr val="FFFFFF"/>
                </a:solidFill>
              </a:rPr>
              <a:t>)</a:t>
            </a:r>
          </a:p>
          <a:p>
            <a:pPr marL="0" indent="0">
              <a:buNone/>
            </a:pPr>
            <a:r>
              <a:rPr lang="en-GB" sz="1800" b="1" dirty="0">
                <a:solidFill>
                  <a:srgbClr val="FFFFFF"/>
                </a:solidFill>
              </a:rPr>
              <a:t>How?</a:t>
            </a:r>
            <a:r>
              <a:rPr lang="en-GB" sz="1800" dirty="0">
                <a:solidFill>
                  <a:srgbClr val="FFFFFF"/>
                </a:solidFill>
              </a:rPr>
              <a:t> Longitudinal </a:t>
            </a:r>
            <a:r>
              <a:rPr lang="en-GB" sz="1800" dirty="0" smtClean="0">
                <a:solidFill>
                  <a:srgbClr val="FFFFFF"/>
                </a:solidFill>
              </a:rPr>
              <a:t>Profile -&gt; </a:t>
            </a:r>
            <a:r>
              <a:rPr lang="en-GB" sz="1800" dirty="0">
                <a:solidFill>
                  <a:srgbClr val="FFFFFF"/>
                </a:solidFill>
              </a:rPr>
              <a:t>Right Click (Options</a:t>
            </a:r>
            <a:r>
              <a:rPr lang="en-GB" sz="1800" dirty="0" smtClean="0">
                <a:solidFill>
                  <a:srgbClr val="FFFFFF"/>
                </a:solidFill>
              </a:rPr>
              <a:t>)</a:t>
            </a:r>
          </a:p>
          <a:p>
            <a:pPr marL="0" indent="0">
              <a:buNone/>
            </a:pPr>
            <a:endParaRPr lang="en-GB" sz="1800" dirty="0">
              <a:solidFill>
                <a:srgbClr val="FFFFFF"/>
              </a:solidFill>
            </a:endParaRPr>
          </a:p>
          <a:p>
            <a:pPr marL="0" indent="0">
              <a:buNone/>
            </a:pPr>
            <a:r>
              <a:rPr lang="en-GB" sz="1800" dirty="0" smtClean="0">
                <a:solidFill>
                  <a:srgbClr val="FFFFFF"/>
                </a:solidFill>
              </a:rPr>
              <a:t>Add and </a:t>
            </a:r>
            <a:r>
              <a:rPr lang="en-GB" sz="1800" dirty="0">
                <a:solidFill>
                  <a:srgbClr val="FFFFFF"/>
                </a:solidFill>
              </a:rPr>
              <a:t>a</a:t>
            </a:r>
            <a:r>
              <a:rPr lang="en-GB" sz="1800" dirty="0" smtClean="0">
                <a:solidFill>
                  <a:srgbClr val="FFFFFF"/>
                </a:solidFill>
              </a:rPr>
              <a:t>nimate multiple</a:t>
            </a:r>
            <a:br>
              <a:rPr lang="en-GB" sz="1800" dirty="0" smtClean="0">
                <a:solidFill>
                  <a:srgbClr val="FFFFFF"/>
                </a:solidFill>
              </a:rPr>
            </a:br>
            <a:r>
              <a:rPr lang="en-GB" sz="1800" dirty="0" smtClean="0">
                <a:solidFill>
                  <a:srgbClr val="FFFFFF"/>
                </a:solidFill>
              </a:rPr>
              <a:t>items and change display</a:t>
            </a:r>
            <a:r>
              <a:rPr lang="en-GB" sz="1800" dirty="0">
                <a:solidFill>
                  <a:srgbClr val="FFFFFF"/>
                </a:solidFill>
              </a:rPr>
              <a:t/>
            </a:r>
            <a:br>
              <a:rPr lang="en-GB" sz="1800" dirty="0">
                <a:solidFill>
                  <a:srgbClr val="FFFFFF"/>
                </a:solidFill>
              </a:rPr>
            </a:br>
            <a:r>
              <a:rPr lang="en-GB" sz="1800" dirty="0" smtClean="0">
                <a:solidFill>
                  <a:srgbClr val="FFFFFF"/>
                </a:solidFill>
              </a:rPr>
              <a:t>properties</a:t>
            </a:r>
            <a:endParaRPr lang="en-GB" sz="1800" dirty="0">
              <a:solidFill>
                <a:srgbClr val="FFFFFF"/>
              </a:solidFill>
            </a:endParaRPr>
          </a:p>
          <a:p>
            <a:pPr marL="0" indent="0">
              <a:buNone/>
            </a:pPr>
            <a:endParaRPr lang="en-GB" sz="1800" dirty="0">
              <a:solidFill>
                <a:srgbClr val="FFFFFF"/>
              </a:solidFill>
            </a:endParaRPr>
          </a:p>
          <a:p>
            <a:pPr marL="0" indent="0">
              <a:buNone/>
            </a:pPr>
            <a:endParaRPr lang="en-US" dirty="0">
              <a:solidFill>
                <a:srgbClr val="FFFFFF"/>
              </a:solidFill>
            </a:endParaRPr>
          </a:p>
        </p:txBody>
      </p:sp>
      <p:sp>
        <p:nvSpPr>
          <p:cNvPr id="3" name="Footer Placeholder 2"/>
          <p:cNvSpPr>
            <a:spLocks noGrp="1"/>
          </p:cNvSpPr>
          <p:nvPr>
            <p:ph type="ftr" sz="quarter" idx="11"/>
          </p:nvPr>
        </p:nvSpPr>
        <p:spPr/>
        <p:txBody>
          <a:bodyPr/>
          <a:lstStyle/>
          <a:p>
            <a:r>
              <a:rPr lang="en-GB" noProof="0" smtClean="0"/>
              <a:t>© DHI</a:t>
            </a:r>
            <a:endParaRPr lang="en-GB" noProof="0"/>
          </a:p>
        </p:txBody>
      </p:sp>
      <p:sp>
        <p:nvSpPr>
          <p:cNvPr id="4" name="Rectangle 3"/>
          <p:cNvSpPr/>
          <p:nvPr/>
        </p:nvSpPr>
        <p:spPr>
          <a:xfrm>
            <a:off x="7236296" y="2677562"/>
            <a:ext cx="360040" cy="2473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p:txBody>
      </p:sp>
      <p:sp>
        <p:nvSpPr>
          <p:cNvPr id="5" name="TextBox 4"/>
          <p:cNvSpPr txBox="1"/>
          <p:nvPr/>
        </p:nvSpPr>
        <p:spPr>
          <a:xfrm>
            <a:off x="5796136" y="3501008"/>
            <a:ext cx="1997894" cy="1077218"/>
          </a:xfrm>
          <a:prstGeom prst="rect">
            <a:avLst/>
          </a:prstGeom>
          <a:noFill/>
          <a:ln>
            <a:solidFill>
              <a:schemeClr val="accent2"/>
            </a:solidFill>
          </a:ln>
        </p:spPr>
        <p:txBody>
          <a:bodyPr wrap="square" rtlCol="0">
            <a:spAutoFit/>
          </a:bodyPr>
          <a:lstStyle/>
          <a:p>
            <a:r>
              <a:rPr lang="da-DK" sz="1600" dirty="0" err="1" smtClean="0">
                <a:solidFill>
                  <a:schemeClr val="accent2"/>
                </a:solidFill>
              </a:rPr>
              <a:t>Click</a:t>
            </a:r>
            <a:r>
              <a:rPr lang="da-DK" sz="1600" dirty="0" smtClean="0">
                <a:solidFill>
                  <a:schemeClr val="accent2"/>
                </a:solidFill>
              </a:rPr>
              <a:t> </a:t>
            </a:r>
            <a:r>
              <a:rPr lang="da-DK" sz="1600" dirty="0" err="1" smtClean="0">
                <a:solidFill>
                  <a:schemeClr val="accent2"/>
                </a:solidFill>
              </a:rPr>
              <a:t>here</a:t>
            </a:r>
            <a:r>
              <a:rPr lang="da-DK" sz="1600" dirty="0" smtClean="0">
                <a:solidFill>
                  <a:schemeClr val="accent2"/>
                </a:solidFill>
              </a:rPr>
              <a:t> to </a:t>
            </a:r>
            <a:r>
              <a:rPr lang="da-DK" sz="1600" dirty="0" err="1" smtClean="0">
                <a:solidFill>
                  <a:schemeClr val="accent2"/>
                </a:solidFill>
              </a:rPr>
              <a:t>add</a:t>
            </a:r>
            <a:r>
              <a:rPr lang="da-DK" sz="1600" dirty="0" smtClean="0">
                <a:solidFill>
                  <a:schemeClr val="accent2"/>
                </a:solidFill>
              </a:rPr>
              <a:t> more items to </a:t>
            </a:r>
            <a:r>
              <a:rPr lang="da-DK" sz="1600" dirty="0" err="1" smtClean="0">
                <a:solidFill>
                  <a:schemeClr val="accent2"/>
                </a:solidFill>
              </a:rPr>
              <a:t>be</a:t>
            </a:r>
            <a:r>
              <a:rPr lang="da-DK" sz="1600" dirty="0" smtClean="0">
                <a:solidFill>
                  <a:schemeClr val="accent2"/>
                </a:solidFill>
              </a:rPr>
              <a:t> </a:t>
            </a:r>
            <a:r>
              <a:rPr lang="da-DK" sz="1600" dirty="0" err="1" smtClean="0">
                <a:solidFill>
                  <a:schemeClr val="accent2"/>
                </a:solidFill>
              </a:rPr>
              <a:t>plotted</a:t>
            </a:r>
            <a:r>
              <a:rPr lang="da-DK" sz="1600" dirty="0" smtClean="0">
                <a:solidFill>
                  <a:schemeClr val="accent2"/>
                </a:solidFill>
              </a:rPr>
              <a:t> on the profile</a:t>
            </a:r>
            <a:endParaRPr lang="da-DK" sz="1600" dirty="0">
              <a:solidFill>
                <a:schemeClr val="accent2"/>
              </a:solidFill>
            </a:endParaRPr>
          </a:p>
        </p:txBody>
      </p:sp>
      <p:cxnSp>
        <p:nvCxnSpPr>
          <p:cNvPr id="7" name="Straight Arrow Connector 6"/>
          <p:cNvCxnSpPr>
            <a:stCxn id="5" idx="0"/>
            <a:endCxn id="4" idx="1"/>
          </p:cNvCxnSpPr>
          <p:nvPr/>
        </p:nvCxnSpPr>
        <p:spPr>
          <a:xfrm flipV="1">
            <a:off x="6795083" y="2801253"/>
            <a:ext cx="441213" cy="699755"/>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861048"/>
            <a:ext cx="2275629" cy="277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a:off x="3707904" y="2801253"/>
            <a:ext cx="3528392" cy="1347827"/>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172</TotalTime>
  <Words>414</Words>
  <Application>Microsoft Office PowerPoint</Application>
  <PresentationFormat>On-screen Show (4:3)</PresentationFormat>
  <Paragraphs>114</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MIKEPowerPointForTransfer_4-3</vt:lpstr>
      <vt:lpstr>MIKE 11</vt:lpstr>
      <vt:lpstr>RESULTS VIEWING</vt:lpstr>
      <vt:lpstr>MIKE VIEW</vt:lpstr>
      <vt:lpstr>MIKE VIEW</vt:lpstr>
      <vt:lpstr>MIKE VIEW</vt:lpstr>
      <vt:lpstr>MIKE VIEW</vt:lpstr>
      <vt:lpstr>MIKE VIEW</vt:lpstr>
      <vt:lpstr>MIKE VIEW</vt:lpstr>
      <vt:lpstr>MIKE VIEW</vt:lpstr>
      <vt:lpstr>MIKE VIEW</vt:lpstr>
      <vt:lpstr>MIKE VIEW</vt:lpstr>
      <vt:lpstr>MIKE VIEW</vt:lpstr>
      <vt:lpstr>MIKE VIEW</vt:lpstr>
      <vt:lpstr>MIKE VIEW</vt:lpstr>
      <vt:lpstr>MIKE VIEW</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 RESULTS VIEWING</dc:title>
  <dc:creator>DHI (JSL)</dc:creator>
  <cp:lastModifiedBy>Julie Landrein</cp:lastModifiedBy>
  <cp:revision>42</cp:revision>
  <dcterms:created xsi:type="dcterms:W3CDTF">2008-03-26T13:15:33Z</dcterms:created>
  <dcterms:modified xsi:type="dcterms:W3CDTF">2013-04-04T09:44:23Z</dcterms:modified>
</cp:coreProperties>
</file>